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32"/>
  </p:notesMasterIdLst>
  <p:sldIdLst>
    <p:sldId id="256" r:id="rId2"/>
    <p:sldId id="263" r:id="rId3"/>
    <p:sldId id="279" r:id="rId4"/>
    <p:sldId id="298" r:id="rId5"/>
    <p:sldId id="283" r:id="rId6"/>
    <p:sldId id="337" r:id="rId7"/>
    <p:sldId id="318" r:id="rId8"/>
    <p:sldId id="281" r:id="rId9"/>
    <p:sldId id="331" r:id="rId10"/>
    <p:sldId id="335" r:id="rId11"/>
    <p:sldId id="332" r:id="rId12"/>
    <p:sldId id="333" r:id="rId13"/>
    <p:sldId id="334" r:id="rId14"/>
    <p:sldId id="341" r:id="rId15"/>
    <p:sldId id="326" r:id="rId16"/>
    <p:sldId id="319" r:id="rId17"/>
    <p:sldId id="282" r:id="rId18"/>
    <p:sldId id="338" r:id="rId19"/>
    <p:sldId id="320" r:id="rId20"/>
    <p:sldId id="329" r:id="rId21"/>
    <p:sldId id="322" r:id="rId22"/>
    <p:sldId id="323" r:id="rId23"/>
    <p:sldId id="339" r:id="rId24"/>
    <p:sldId id="291" r:id="rId25"/>
    <p:sldId id="324" r:id="rId26"/>
    <p:sldId id="325" r:id="rId27"/>
    <p:sldId id="327" r:id="rId28"/>
    <p:sldId id="328" r:id="rId29"/>
    <p:sldId id="340" r:id="rId30"/>
    <p:sldId id="266" r:id="rId31"/>
  </p:sldIdLst>
  <p:sldSz cx="9144000" cy="5143500" type="screen16x9"/>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B517B"/>
    <a:srgbClr val="9D3652"/>
    <a:srgbClr val="376F2F"/>
    <a:srgbClr val="EB6507"/>
    <a:srgbClr val="FFFFFF"/>
    <a:srgbClr val="FAC090"/>
    <a:srgbClr val="D99694"/>
    <a:srgbClr val="B3A2C7"/>
    <a:srgbClr val="3E3934"/>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7778"/>
    <p:restoredTop sz="89055"/>
  </p:normalViewPr>
  <p:slideViewPr>
    <p:cSldViewPr snapToGrid="0" snapToObjects="1">
      <p:cViewPr>
        <p:scale>
          <a:sx n="128" d="100"/>
          <a:sy n="128" d="100"/>
        </p:scale>
        <p:origin x="208" y="208"/>
      </p:cViewPr>
      <p:guideLst>
        <p:guide orient="horz" pos="162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B7D589D-D0E7-2947-8D8F-A95FEEA07041}" type="datetimeFigureOut">
              <a:rPr lang="en-US" smtClean="0"/>
              <a:t>12/12/18</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B1FC2C0-5F51-7B4A-9950-C01F09D291AA}" type="slidenum">
              <a:rPr lang="en-US" smtClean="0"/>
              <a:t>‹#›</a:t>
            </a:fld>
            <a:endParaRPr lang="en-US"/>
          </a:p>
        </p:txBody>
      </p:sp>
    </p:spTree>
    <p:extLst>
      <p:ext uri="{BB962C8B-B14F-4D97-AF65-F5344CB8AC3E}">
        <p14:creationId xmlns:p14="http://schemas.microsoft.com/office/powerpoint/2010/main" val="4000711767"/>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B1FC2C0-5F51-7B4A-9950-C01F09D291AA}" type="slidenum">
              <a:rPr lang="en-US" smtClean="0"/>
              <a:t>1</a:t>
            </a:fld>
            <a:endParaRPr lang="en-US"/>
          </a:p>
        </p:txBody>
      </p:sp>
    </p:spTree>
    <p:extLst>
      <p:ext uri="{BB962C8B-B14F-4D97-AF65-F5344CB8AC3E}">
        <p14:creationId xmlns:p14="http://schemas.microsoft.com/office/powerpoint/2010/main" val="60425709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B1FC2C0-5F51-7B4A-9950-C01F09D291AA}" type="slidenum">
              <a:rPr lang="en-US" smtClean="0"/>
              <a:t>10</a:t>
            </a:fld>
            <a:endParaRPr lang="en-US"/>
          </a:p>
        </p:txBody>
      </p:sp>
    </p:spTree>
    <p:extLst>
      <p:ext uri="{BB962C8B-B14F-4D97-AF65-F5344CB8AC3E}">
        <p14:creationId xmlns:p14="http://schemas.microsoft.com/office/powerpoint/2010/main" val="409733624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B1FC2C0-5F51-7B4A-9950-C01F09D291AA}" type="slidenum">
              <a:rPr lang="en-US" smtClean="0"/>
              <a:t>11</a:t>
            </a:fld>
            <a:endParaRPr lang="en-US"/>
          </a:p>
        </p:txBody>
      </p:sp>
    </p:spTree>
    <p:extLst>
      <p:ext uri="{BB962C8B-B14F-4D97-AF65-F5344CB8AC3E}">
        <p14:creationId xmlns:p14="http://schemas.microsoft.com/office/powerpoint/2010/main" val="185612503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B1FC2C0-5F51-7B4A-9950-C01F09D291AA}" type="slidenum">
              <a:rPr lang="en-US" smtClean="0"/>
              <a:t>12</a:t>
            </a:fld>
            <a:endParaRPr lang="en-US"/>
          </a:p>
        </p:txBody>
      </p:sp>
    </p:spTree>
    <p:extLst>
      <p:ext uri="{BB962C8B-B14F-4D97-AF65-F5344CB8AC3E}">
        <p14:creationId xmlns:p14="http://schemas.microsoft.com/office/powerpoint/2010/main" val="168983504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B1FC2C0-5F51-7B4A-9950-C01F09D291AA}" type="slidenum">
              <a:rPr lang="en-US" smtClean="0"/>
              <a:t>13</a:t>
            </a:fld>
            <a:endParaRPr lang="en-US"/>
          </a:p>
        </p:txBody>
      </p:sp>
    </p:spTree>
    <p:extLst>
      <p:ext uri="{BB962C8B-B14F-4D97-AF65-F5344CB8AC3E}">
        <p14:creationId xmlns:p14="http://schemas.microsoft.com/office/powerpoint/2010/main" val="106023482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B1FC2C0-5F51-7B4A-9950-C01F09D291AA}" type="slidenum">
              <a:rPr lang="en-US" smtClean="0"/>
              <a:t>14</a:t>
            </a:fld>
            <a:endParaRPr lang="en-US"/>
          </a:p>
        </p:txBody>
      </p:sp>
    </p:spTree>
    <p:extLst>
      <p:ext uri="{BB962C8B-B14F-4D97-AF65-F5344CB8AC3E}">
        <p14:creationId xmlns:p14="http://schemas.microsoft.com/office/powerpoint/2010/main" val="218237976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B1FC2C0-5F51-7B4A-9950-C01F09D291AA}" type="slidenum">
              <a:rPr lang="en-US" smtClean="0"/>
              <a:t>15</a:t>
            </a:fld>
            <a:endParaRPr lang="en-US"/>
          </a:p>
        </p:txBody>
      </p:sp>
    </p:spTree>
    <p:extLst>
      <p:ext uri="{BB962C8B-B14F-4D97-AF65-F5344CB8AC3E}">
        <p14:creationId xmlns:p14="http://schemas.microsoft.com/office/powerpoint/2010/main" val="386122875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B1FC2C0-5F51-7B4A-9950-C01F09D291AA}" type="slidenum">
              <a:rPr lang="en-US" smtClean="0"/>
              <a:t>16</a:t>
            </a:fld>
            <a:endParaRPr lang="en-US"/>
          </a:p>
        </p:txBody>
      </p:sp>
    </p:spTree>
    <p:extLst>
      <p:ext uri="{BB962C8B-B14F-4D97-AF65-F5344CB8AC3E}">
        <p14:creationId xmlns:p14="http://schemas.microsoft.com/office/powerpoint/2010/main" val="143729225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endParaRPr lang="en-US" sz="1200" dirty="0">
              <a:latin typeface="Tarzana Nar OT"/>
            </a:endParaRPr>
          </a:p>
        </p:txBody>
      </p:sp>
      <p:sp>
        <p:nvSpPr>
          <p:cNvPr id="4" name="Slide Number Placeholder 3"/>
          <p:cNvSpPr>
            <a:spLocks noGrp="1"/>
          </p:cNvSpPr>
          <p:nvPr>
            <p:ph type="sldNum" sz="quarter" idx="10"/>
          </p:nvPr>
        </p:nvSpPr>
        <p:spPr/>
        <p:txBody>
          <a:bodyPr/>
          <a:lstStyle/>
          <a:p>
            <a:fld id="{DB1FC2C0-5F51-7B4A-9950-C01F09D291AA}" type="slidenum">
              <a:rPr lang="en-US" smtClean="0"/>
              <a:t>17</a:t>
            </a:fld>
            <a:endParaRPr lang="en-US"/>
          </a:p>
        </p:txBody>
      </p:sp>
    </p:spTree>
    <p:extLst>
      <p:ext uri="{BB962C8B-B14F-4D97-AF65-F5344CB8AC3E}">
        <p14:creationId xmlns:p14="http://schemas.microsoft.com/office/powerpoint/2010/main" val="317437111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B1FC2C0-5F51-7B4A-9950-C01F09D291AA}" type="slidenum">
              <a:rPr lang="en-US" smtClean="0"/>
              <a:t>18</a:t>
            </a:fld>
            <a:endParaRPr lang="en-US"/>
          </a:p>
        </p:txBody>
      </p:sp>
    </p:spTree>
    <p:extLst>
      <p:ext uri="{BB962C8B-B14F-4D97-AF65-F5344CB8AC3E}">
        <p14:creationId xmlns:p14="http://schemas.microsoft.com/office/powerpoint/2010/main" val="246883194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B1FC2C0-5F51-7B4A-9950-C01F09D291AA}" type="slidenum">
              <a:rPr lang="en-US" smtClean="0"/>
              <a:t>19</a:t>
            </a:fld>
            <a:endParaRPr lang="en-US"/>
          </a:p>
        </p:txBody>
      </p:sp>
    </p:spTree>
    <p:extLst>
      <p:ext uri="{BB962C8B-B14F-4D97-AF65-F5344CB8AC3E}">
        <p14:creationId xmlns:p14="http://schemas.microsoft.com/office/powerpoint/2010/main" val="140652846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B1FC2C0-5F51-7B4A-9950-C01F09D291AA}" type="slidenum">
              <a:rPr lang="en-US" smtClean="0"/>
              <a:t>2</a:t>
            </a:fld>
            <a:endParaRPr lang="en-US"/>
          </a:p>
        </p:txBody>
      </p:sp>
    </p:spTree>
    <p:extLst>
      <p:ext uri="{BB962C8B-B14F-4D97-AF65-F5344CB8AC3E}">
        <p14:creationId xmlns:p14="http://schemas.microsoft.com/office/powerpoint/2010/main" val="32540384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B1FC2C0-5F51-7B4A-9950-C01F09D291AA}" type="slidenum">
              <a:rPr lang="en-US" smtClean="0"/>
              <a:t>20</a:t>
            </a:fld>
            <a:endParaRPr lang="en-US"/>
          </a:p>
        </p:txBody>
      </p:sp>
    </p:spTree>
    <p:extLst>
      <p:ext uri="{BB962C8B-B14F-4D97-AF65-F5344CB8AC3E}">
        <p14:creationId xmlns:p14="http://schemas.microsoft.com/office/powerpoint/2010/main" val="312099848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B1FC2C0-5F51-7B4A-9950-C01F09D291AA}" type="slidenum">
              <a:rPr lang="en-US" smtClean="0"/>
              <a:t>21</a:t>
            </a:fld>
            <a:endParaRPr lang="en-US"/>
          </a:p>
        </p:txBody>
      </p:sp>
    </p:spTree>
    <p:extLst>
      <p:ext uri="{BB962C8B-B14F-4D97-AF65-F5344CB8AC3E}">
        <p14:creationId xmlns:p14="http://schemas.microsoft.com/office/powerpoint/2010/main" val="263337726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B1FC2C0-5F51-7B4A-9950-C01F09D291AA}" type="slidenum">
              <a:rPr lang="en-US" smtClean="0"/>
              <a:t>22</a:t>
            </a:fld>
            <a:endParaRPr lang="en-US"/>
          </a:p>
        </p:txBody>
      </p:sp>
    </p:spTree>
    <p:extLst>
      <p:ext uri="{BB962C8B-B14F-4D97-AF65-F5344CB8AC3E}">
        <p14:creationId xmlns:p14="http://schemas.microsoft.com/office/powerpoint/2010/main" val="44022033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B1FC2C0-5F51-7B4A-9950-C01F09D291AA}" type="slidenum">
              <a:rPr lang="en-US" smtClean="0"/>
              <a:t>23</a:t>
            </a:fld>
            <a:endParaRPr lang="en-US"/>
          </a:p>
        </p:txBody>
      </p:sp>
    </p:spTree>
    <p:extLst>
      <p:ext uri="{BB962C8B-B14F-4D97-AF65-F5344CB8AC3E}">
        <p14:creationId xmlns:p14="http://schemas.microsoft.com/office/powerpoint/2010/main" val="105877166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endParaRPr lang="en-US" sz="1200" dirty="0">
              <a:latin typeface="Tarzana Nar OT"/>
            </a:endParaRPr>
          </a:p>
        </p:txBody>
      </p:sp>
      <p:sp>
        <p:nvSpPr>
          <p:cNvPr id="4" name="Slide Number Placeholder 3"/>
          <p:cNvSpPr>
            <a:spLocks noGrp="1"/>
          </p:cNvSpPr>
          <p:nvPr>
            <p:ph type="sldNum" sz="quarter" idx="10"/>
          </p:nvPr>
        </p:nvSpPr>
        <p:spPr/>
        <p:txBody>
          <a:bodyPr/>
          <a:lstStyle/>
          <a:p>
            <a:fld id="{DB1FC2C0-5F51-7B4A-9950-C01F09D291AA}" type="slidenum">
              <a:rPr lang="en-US" smtClean="0"/>
              <a:t>24</a:t>
            </a:fld>
            <a:endParaRPr lang="en-US"/>
          </a:p>
        </p:txBody>
      </p:sp>
    </p:spTree>
    <p:extLst>
      <p:ext uri="{BB962C8B-B14F-4D97-AF65-F5344CB8AC3E}">
        <p14:creationId xmlns:p14="http://schemas.microsoft.com/office/powerpoint/2010/main" val="333451581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B1FC2C0-5F51-7B4A-9950-C01F09D291AA}" type="slidenum">
              <a:rPr lang="en-US" smtClean="0"/>
              <a:t>25</a:t>
            </a:fld>
            <a:endParaRPr lang="en-US"/>
          </a:p>
        </p:txBody>
      </p:sp>
    </p:spTree>
    <p:extLst>
      <p:ext uri="{BB962C8B-B14F-4D97-AF65-F5344CB8AC3E}">
        <p14:creationId xmlns:p14="http://schemas.microsoft.com/office/powerpoint/2010/main" val="214204916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B1FC2C0-5F51-7B4A-9950-C01F09D291AA}" type="slidenum">
              <a:rPr lang="en-US" smtClean="0"/>
              <a:t>26</a:t>
            </a:fld>
            <a:endParaRPr lang="en-US"/>
          </a:p>
        </p:txBody>
      </p:sp>
    </p:spTree>
    <p:extLst>
      <p:ext uri="{BB962C8B-B14F-4D97-AF65-F5344CB8AC3E}">
        <p14:creationId xmlns:p14="http://schemas.microsoft.com/office/powerpoint/2010/main" val="275234195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B1FC2C0-5F51-7B4A-9950-C01F09D291AA}" type="slidenum">
              <a:rPr lang="en-US" smtClean="0"/>
              <a:t>27</a:t>
            </a:fld>
            <a:endParaRPr lang="en-US"/>
          </a:p>
        </p:txBody>
      </p:sp>
    </p:spTree>
    <p:extLst>
      <p:ext uri="{BB962C8B-B14F-4D97-AF65-F5344CB8AC3E}">
        <p14:creationId xmlns:p14="http://schemas.microsoft.com/office/powerpoint/2010/main" val="204599088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B1FC2C0-5F51-7B4A-9950-C01F09D291AA}" type="slidenum">
              <a:rPr lang="en-US" smtClean="0"/>
              <a:t>28</a:t>
            </a:fld>
            <a:endParaRPr lang="en-US"/>
          </a:p>
        </p:txBody>
      </p:sp>
    </p:spTree>
    <p:extLst>
      <p:ext uri="{BB962C8B-B14F-4D97-AF65-F5344CB8AC3E}">
        <p14:creationId xmlns:p14="http://schemas.microsoft.com/office/powerpoint/2010/main" val="312109014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endParaRPr lang="en-US" sz="1200" dirty="0">
              <a:latin typeface="Tarzana Nar OT"/>
            </a:endParaRPr>
          </a:p>
        </p:txBody>
      </p:sp>
      <p:sp>
        <p:nvSpPr>
          <p:cNvPr id="4" name="Slide Number Placeholder 3"/>
          <p:cNvSpPr>
            <a:spLocks noGrp="1"/>
          </p:cNvSpPr>
          <p:nvPr>
            <p:ph type="sldNum" sz="quarter" idx="10"/>
          </p:nvPr>
        </p:nvSpPr>
        <p:spPr/>
        <p:txBody>
          <a:bodyPr/>
          <a:lstStyle/>
          <a:p>
            <a:fld id="{DB1FC2C0-5F51-7B4A-9950-C01F09D291AA}" type="slidenum">
              <a:rPr lang="en-US" smtClean="0"/>
              <a:t>29</a:t>
            </a:fld>
            <a:endParaRPr lang="en-US"/>
          </a:p>
        </p:txBody>
      </p:sp>
    </p:spTree>
    <p:extLst>
      <p:ext uri="{BB962C8B-B14F-4D97-AF65-F5344CB8AC3E}">
        <p14:creationId xmlns:p14="http://schemas.microsoft.com/office/powerpoint/2010/main" val="189634525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B1FC2C0-5F51-7B4A-9950-C01F09D291AA}" type="slidenum">
              <a:rPr lang="en-US" smtClean="0"/>
              <a:t>3</a:t>
            </a:fld>
            <a:endParaRPr lang="en-US"/>
          </a:p>
        </p:txBody>
      </p:sp>
    </p:spTree>
    <p:extLst>
      <p:ext uri="{BB962C8B-B14F-4D97-AF65-F5344CB8AC3E}">
        <p14:creationId xmlns:p14="http://schemas.microsoft.com/office/powerpoint/2010/main" val="124871746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B1FC2C0-5F51-7B4A-9950-C01F09D291AA}" type="slidenum">
              <a:rPr lang="en-US" smtClean="0"/>
              <a:t>4</a:t>
            </a:fld>
            <a:endParaRPr lang="en-US"/>
          </a:p>
        </p:txBody>
      </p:sp>
    </p:spTree>
    <p:extLst>
      <p:ext uri="{BB962C8B-B14F-4D97-AF65-F5344CB8AC3E}">
        <p14:creationId xmlns:p14="http://schemas.microsoft.com/office/powerpoint/2010/main" val="184014700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B1FC2C0-5F51-7B4A-9950-C01F09D291AA}" type="slidenum">
              <a:rPr lang="en-US" smtClean="0"/>
              <a:t>5</a:t>
            </a:fld>
            <a:endParaRPr lang="en-US"/>
          </a:p>
        </p:txBody>
      </p:sp>
    </p:spTree>
    <p:extLst>
      <p:ext uri="{BB962C8B-B14F-4D97-AF65-F5344CB8AC3E}">
        <p14:creationId xmlns:p14="http://schemas.microsoft.com/office/powerpoint/2010/main" val="186638007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B1FC2C0-5F51-7B4A-9950-C01F09D291AA}" type="slidenum">
              <a:rPr lang="en-US" smtClean="0"/>
              <a:t>6</a:t>
            </a:fld>
            <a:endParaRPr lang="en-US"/>
          </a:p>
        </p:txBody>
      </p:sp>
    </p:spTree>
    <p:extLst>
      <p:ext uri="{BB962C8B-B14F-4D97-AF65-F5344CB8AC3E}">
        <p14:creationId xmlns:p14="http://schemas.microsoft.com/office/powerpoint/2010/main" val="366214235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B1FC2C0-5F51-7B4A-9950-C01F09D291AA}" type="slidenum">
              <a:rPr lang="en-US" smtClean="0"/>
              <a:t>7</a:t>
            </a:fld>
            <a:endParaRPr lang="en-US"/>
          </a:p>
        </p:txBody>
      </p:sp>
    </p:spTree>
    <p:extLst>
      <p:ext uri="{BB962C8B-B14F-4D97-AF65-F5344CB8AC3E}">
        <p14:creationId xmlns:p14="http://schemas.microsoft.com/office/powerpoint/2010/main" val="249910197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AU" sz="1200" dirty="0">
                <a:latin typeface="Tarzana Nar OT"/>
              </a:rPr>
              <a:t>Definition</a:t>
            </a:r>
            <a:endParaRPr lang="en-US" sz="1200" dirty="0">
              <a:latin typeface="Tarzana Nar OT"/>
            </a:endParaRPr>
          </a:p>
        </p:txBody>
      </p:sp>
      <p:sp>
        <p:nvSpPr>
          <p:cNvPr id="4" name="Slide Number Placeholder 3"/>
          <p:cNvSpPr>
            <a:spLocks noGrp="1"/>
          </p:cNvSpPr>
          <p:nvPr>
            <p:ph type="sldNum" sz="quarter" idx="10"/>
          </p:nvPr>
        </p:nvSpPr>
        <p:spPr/>
        <p:txBody>
          <a:bodyPr/>
          <a:lstStyle/>
          <a:p>
            <a:fld id="{DB1FC2C0-5F51-7B4A-9950-C01F09D291AA}" type="slidenum">
              <a:rPr lang="en-US" smtClean="0"/>
              <a:t>8</a:t>
            </a:fld>
            <a:endParaRPr lang="en-US"/>
          </a:p>
        </p:txBody>
      </p:sp>
    </p:spTree>
    <p:extLst>
      <p:ext uri="{BB962C8B-B14F-4D97-AF65-F5344CB8AC3E}">
        <p14:creationId xmlns:p14="http://schemas.microsoft.com/office/powerpoint/2010/main" val="96774761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B1FC2C0-5F51-7B4A-9950-C01F09D291AA}" type="slidenum">
              <a:rPr lang="en-US" smtClean="0"/>
              <a:t>9</a:t>
            </a:fld>
            <a:endParaRPr lang="en-US"/>
          </a:p>
        </p:txBody>
      </p:sp>
    </p:spTree>
    <p:extLst>
      <p:ext uri="{BB962C8B-B14F-4D97-AF65-F5344CB8AC3E}">
        <p14:creationId xmlns:p14="http://schemas.microsoft.com/office/powerpoint/2010/main" val="81339243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AECA9FD8-1907-E641-A53E-FA5A4EB0B680}" type="datetimeFigureOut">
              <a:rPr lang="en-US" smtClean="0"/>
              <a:t>12/12/18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C1FF1A1-8F8F-FF41-A48C-4F4D66EE9DAB}" type="slidenum">
              <a:rPr lang="en-US" smtClean="0"/>
              <a:t>‹#›</a:t>
            </a:fld>
            <a:endParaRPr lang="en-US"/>
          </a:p>
        </p:txBody>
      </p:sp>
    </p:spTree>
    <p:extLst>
      <p:ext uri="{BB962C8B-B14F-4D97-AF65-F5344CB8AC3E}">
        <p14:creationId xmlns:p14="http://schemas.microsoft.com/office/powerpoint/2010/main" val="370328771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ECA9FD8-1907-E641-A53E-FA5A4EB0B680}" type="datetimeFigureOut">
              <a:rPr lang="en-US" smtClean="0"/>
              <a:t>12/12/18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C1FF1A1-8F8F-FF41-A48C-4F4D66EE9DAB}" type="slidenum">
              <a:rPr lang="en-US" smtClean="0"/>
              <a:t>‹#›</a:t>
            </a:fld>
            <a:endParaRPr lang="en-US"/>
          </a:p>
        </p:txBody>
      </p:sp>
    </p:spTree>
    <p:extLst>
      <p:ext uri="{BB962C8B-B14F-4D97-AF65-F5344CB8AC3E}">
        <p14:creationId xmlns:p14="http://schemas.microsoft.com/office/powerpoint/2010/main" val="245050673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54781"/>
            <a:ext cx="2057400" cy="329088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154781"/>
            <a:ext cx="6019800" cy="329088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ECA9FD8-1907-E641-A53E-FA5A4EB0B680}" type="datetimeFigureOut">
              <a:rPr lang="en-US" smtClean="0"/>
              <a:t>12/12/18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C1FF1A1-8F8F-FF41-A48C-4F4D66EE9DAB}" type="slidenum">
              <a:rPr lang="en-US" smtClean="0"/>
              <a:t>‹#›</a:t>
            </a:fld>
            <a:endParaRPr lang="en-US"/>
          </a:p>
        </p:txBody>
      </p:sp>
    </p:spTree>
    <p:extLst>
      <p:ext uri="{BB962C8B-B14F-4D97-AF65-F5344CB8AC3E}">
        <p14:creationId xmlns:p14="http://schemas.microsoft.com/office/powerpoint/2010/main" val="85620422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ECA9FD8-1907-E641-A53E-FA5A4EB0B680}" type="datetimeFigureOut">
              <a:rPr lang="en-US" smtClean="0"/>
              <a:t>12/12/18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C1FF1A1-8F8F-FF41-A48C-4F4D66EE9DAB}" type="slidenum">
              <a:rPr lang="en-US" smtClean="0"/>
              <a:t>‹#›</a:t>
            </a:fld>
            <a:endParaRPr lang="en-US"/>
          </a:p>
        </p:txBody>
      </p:sp>
    </p:spTree>
    <p:extLst>
      <p:ext uri="{BB962C8B-B14F-4D97-AF65-F5344CB8AC3E}">
        <p14:creationId xmlns:p14="http://schemas.microsoft.com/office/powerpoint/2010/main" val="281067027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AECA9FD8-1907-E641-A53E-FA5A4EB0B680}" type="datetimeFigureOut">
              <a:rPr lang="en-US" smtClean="0"/>
              <a:t>12/12/18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C1FF1A1-8F8F-FF41-A48C-4F4D66EE9DAB}" type="slidenum">
              <a:rPr lang="en-US" smtClean="0"/>
              <a:t>‹#›</a:t>
            </a:fld>
            <a:endParaRPr lang="en-US"/>
          </a:p>
        </p:txBody>
      </p:sp>
    </p:spTree>
    <p:extLst>
      <p:ext uri="{BB962C8B-B14F-4D97-AF65-F5344CB8AC3E}">
        <p14:creationId xmlns:p14="http://schemas.microsoft.com/office/powerpoint/2010/main" val="81331442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900113"/>
            <a:ext cx="4038600" cy="254555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900113"/>
            <a:ext cx="4038600" cy="254555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AECA9FD8-1907-E641-A53E-FA5A4EB0B680}" type="datetimeFigureOut">
              <a:rPr lang="en-US" smtClean="0"/>
              <a:t>12/12/18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C1FF1A1-8F8F-FF41-A48C-4F4D66EE9DAB}" type="slidenum">
              <a:rPr lang="en-US" smtClean="0"/>
              <a:t>‹#›</a:t>
            </a:fld>
            <a:endParaRPr lang="en-US"/>
          </a:p>
        </p:txBody>
      </p:sp>
    </p:spTree>
    <p:extLst>
      <p:ext uri="{BB962C8B-B14F-4D97-AF65-F5344CB8AC3E}">
        <p14:creationId xmlns:p14="http://schemas.microsoft.com/office/powerpoint/2010/main" val="306485502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AECA9FD8-1907-E641-A53E-FA5A4EB0B680}" type="datetimeFigureOut">
              <a:rPr lang="en-US" smtClean="0"/>
              <a:t>12/12/18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C1FF1A1-8F8F-FF41-A48C-4F4D66EE9DAB}" type="slidenum">
              <a:rPr lang="en-US" smtClean="0"/>
              <a:t>‹#›</a:t>
            </a:fld>
            <a:endParaRPr lang="en-US"/>
          </a:p>
        </p:txBody>
      </p:sp>
    </p:spTree>
    <p:extLst>
      <p:ext uri="{BB962C8B-B14F-4D97-AF65-F5344CB8AC3E}">
        <p14:creationId xmlns:p14="http://schemas.microsoft.com/office/powerpoint/2010/main" val="208003636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AECA9FD8-1907-E641-A53E-FA5A4EB0B680}" type="datetimeFigureOut">
              <a:rPr lang="en-US" smtClean="0"/>
              <a:t>12/12/18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C1FF1A1-8F8F-FF41-A48C-4F4D66EE9DAB}" type="slidenum">
              <a:rPr lang="en-US" smtClean="0"/>
              <a:t>‹#›</a:t>
            </a:fld>
            <a:endParaRPr lang="en-US"/>
          </a:p>
        </p:txBody>
      </p:sp>
    </p:spTree>
    <p:extLst>
      <p:ext uri="{BB962C8B-B14F-4D97-AF65-F5344CB8AC3E}">
        <p14:creationId xmlns:p14="http://schemas.microsoft.com/office/powerpoint/2010/main" val="242954243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ECA9FD8-1907-E641-A53E-FA5A4EB0B680}" type="datetimeFigureOut">
              <a:rPr lang="en-US" smtClean="0"/>
              <a:t>12/12/18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C1FF1A1-8F8F-FF41-A48C-4F4D66EE9DAB}" type="slidenum">
              <a:rPr lang="en-US" smtClean="0"/>
              <a:t>‹#›</a:t>
            </a:fld>
            <a:endParaRPr lang="en-US"/>
          </a:p>
        </p:txBody>
      </p:sp>
    </p:spTree>
    <p:extLst>
      <p:ext uri="{BB962C8B-B14F-4D97-AF65-F5344CB8AC3E}">
        <p14:creationId xmlns:p14="http://schemas.microsoft.com/office/powerpoint/2010/main" val="282353221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AECA9FD8-1907-E641-A53E-FA5A4EB0B680}" type="datetimeFigureOut">
              <a:rPr lang="en-US" smtClean="0"/>
              <a:t>12/12/18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C1FF1A1-8F8F-FF41-A48C-4F4D66EE9DAB}" type="slidenum">
              <a:rPr lang="en-US" smtClean="0"/>
              <a:t>‹#›</a:t>
            </a:fld>
            <a:endParaRPr lang="en-US"/>
          </a:p>
        </p:txBody>
      </p:sp>
    </p:spTree>
    <p:extLst>
      <p:ext uri="{BB962C8B-B14F-4D97-AF65-F5344CB8AC3E}">
        <p14:creationId xmlns:p14="http://schemas.microsoft.com/office/powerpoint/2010/main" val="138503230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AECA9FD8-1907-E641-A53E-FA5A4EB0B680}" type="datetimeFigureOut">
              <a:rPr lang="en-US" smtClean="0"/>
              <a:t>12/12/18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C1FF1A1-8F8F-FF41-A48C-4F4D66EE9DAB}" type="slidenum">
              <a:rPr lang="en-US" smtClean="0"/>
              <a:t>‹#›</a:t>
            </a:fld>
            <a:endParaRPr lang="en-US"/>
          </a:p>
        </p:txBody>
      </p:sp>
    </p:spTree>
    <p:extLst>
      <p:ext uri="{BB962C8B-B14F-4D97-AF65-F5344CB8AC3E}">
        <p14:creationId xmlns:p14="http://schemas.microsoft.com/office/powerpoint/2010/main" val="314680772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AECA9FD8-1907-E641-A53E-FA5A4EB0B680}" type="datetimeFigureOut">
              <a:rPr lang="en-US" smtClean="0"/>
              <a:t>12/12/18</a:t>
            </a:fld>
            <a:endParaRPr lang="en-US"/>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0C1FF1A1-8F8F-FF41-A48C-4F4D66EE9DAB}" type="slidenum">
              <a:rPr lang="en-US" smtClean="0"/>
              <a:t>‹#›</a:t>
            </a:fld>
            <a:endParaRPr lang="en-US"/>
          </a:p>
        </p:txBody>
      </p:sp>
    </p:spTree>
    <p:extLst>
      <p:ext uri="{BB962C8B-B14F-4D97-AF65-F5344CB8AC3E}">
        <p14:creationId xmlns:p14="http://schemas.microsoft.com/office/powerpoint/2010/main" val="129396762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hyperlink" Target="https://www.clearhorizon.com.au/resources.aspx" TargetMode="External"/><Relationship Id="rId2" Type="http://schemas.openxmlformats.org/officeDocument/2006/relationships/notesSlide" Target="../notesSlides/notesSlide25.xml"/><Relationship Id="rId1" Type="http://schemas.openxmlformats.org/officeDocument/2006/relationships/slideLayout" Target="../slideLayouts/slideLayout1.xml"/><Relationship Id="rId4" Type="http://schemas.openxmlformats.org/officeDocument/2006/relationships/hyperlink" Target="https://www.betterevaluation.org/" TargetMode="Externa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8.xml"/><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hyperlink" Target="https://aiatsis.gov.au/" TargetMode="External"/><Relationship Id="rId2" Type="http://schemas.openxmlformats.org/officeDocument/2006/relationships/notesSlide" Target="../notesSlides/notesSlide29.xml"/><Relationship Id="rId1" Type="http://schemas.openxmlformats.org/officeDocument/2006/relationships/slideLayout" Target="../slideLayouts/slideLayout1.xml"/><Relationship Id="rId4" Type="http://schemas.openxmlformats.org/officeDocument/2006/relationships/hyperlink" Target="https://nhmrc.gov.au/research-policy/ethics/human-research-ethics-committees"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1.xml"/><Relationship Id="rId4" Type="http://schemas.openxmlformats.org/officeDocument/2006/relationships/hyperlink" Target="https://regionalinnovation.com.au/network/tools/tool-2"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7.xml"/><Relationship Id="rId1" Type="http://schemas.openxmlformats.org/officeDocument/2006/relationships/slideLayout" Target="../slideLayouts/slideLayout1.xml"/><Relationship Id="rId5" Type="http://schemas.openxmlformats.org/officeDocument/2006/relationships/hyperlink" Target="https://www.dropbox.com/s/lnop130zzf4pksc/FbyF%20Theory%20of%20change.pdf?dl=0" TargetMode="External"/><Relationship Id="rId4" Type="http://schemas.openxmlformats.org/officeDocument/2006/relationships/hyperlink" Target="https://www.dropbox.com/s/5ao9shccq73qzjk/FBYF%20TOC.tiff?dl=0" TargetMode="Externa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9144000" cy="5143500"/>
          </a:xfrm>
          <a:prstGeom prst="rect">
            <a:avLst/>
          </a:prstGeom>
          <a:solidFill>
            <a:srgbClr val="376F2F"/>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 name="Title 1"/>
          <p:cNvSpPr>
            <a:spLocks noGrp="1"/>
          </p:cNvSpPr>
          <p:nvPr>
            <p:ph type="ctrTitle"/>
          </p:nvPr>
        </p:nvSpPr>
        <p:spPr>
          <a:xfrm>
            <a:off x="685800" y="718455"/>
            <a:ext cx="4876800" cy="2434767"/>
          </a:xfrm>
        </p:spPr>
        <p:txBody>
          <a:bodyPr anchor="t">
            <a:noAutofit/>
          </a:bodyPr>
          <a:lstStyle/>
          <a:p>
            <a:pPr algn="l"/>
            <a:r>
              <a:rPr lang="en-US" sz="6000" dirty="0">
                <a:solidFill>
                  <a:schemeClr val="bg1"/>
                </a:solidFill>
                <a:latin typeface="Tarzana Nar OT"/>
                <a:cs typeface="Tarzana Nar OT"/>
              </a:rPr>
              <a:t>Gathering &amp; analyzing outcomes</a:t>
            </a:r>
          </a:p>
        </p:txBody>
      </p:sp>
      <p:pic>
        <p:nvPicPr>
          <p:cNvPr id="5" name="Picture 4">
            <a:extLst>
              <a:ext uri="{FF2B5EF4-FFF2-40B4-BE49-F238E27FC236}">
                <a16:creationId xmlns:a16="http://schemas.microsoft.com/office/drawing/2014/main" id="{13DD518A-7E10-0349-977A-8A92C8529FF0}"/>
              </a:ext>
            </a:extLst>
          </p:cNvPr>
          <p:cNvPicPr>
            <a:picLocks noChangeAspect="1"/>
          </p:cNvPicPr>
          <p:nvPr/>
        </p:nvPicPr>
        <p:blipFill>
          <a:blip r:embed="rId3"/>
          <a:stretch>
            <a:fillRect/>
          </a:stretch>
        </p:blipFill>
        <p:spPr>
          <a:xfrm>
            <a:off x="7554685" y="3806227"/>
            <a:ext cx="1323521" cy="1090530"/>
          </a:xfrm>
          <a:prstGeom prst="rect">
            <a:avLst/>
          </a:prstGeom>
        </p:spPr>
      </p:pic>
    </p:spTree>
    <p:extLst>
      <p:ext uri="{BB962C8B-B14F-4D97-AF65-F5344CB8AC3E}">
        <p14:creationId xmlns:p14="http://schemas.microsoft.com/office/powerpoint/2010/main" val="123867209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52CAEE85-A3C9-3A43-9B74-063F372A0198}"/>
              </a:ext>
            </a:extLst>
          </p:cNvPr>
          <p:cNvSpPr/>
          <p:nvPr/>
        </p:nvSpPr>
        <p:spPr>
          <a:xfrm>
            <a:off x="0" y="0"/>
            <a:ext cx="9144000" cy="5143500"/>
          </a:xfrm>
          <a:prstGeom prst="rect">
            <a:avLst/>
          </a:prstGeom>
          <a:solidFill>
            <a:srgbClr val="5B517B"/>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t> </a:t>
            </a:r>
          </a:p>
        </p:txBody>
      </p:sp>
      <p:sp>
        <p:nvSpPr>
          <p:cNvPr id="5" name="Title 1">
            <a:extLst>
              <a:ext uri="{FF2B5EF4-FFF2-40B4-BE49-F238E27FC236}">
                <a16:creationId xmlns:a16="http://schemas.microsoft.com/office/drawing/2014/main" id="{EF644596-DE3B-0C40-AEC5-74979F429FA5}"/>
              </a:ext>
            </a:extLst>
          </p:cNvPr>
          <p:cNvSpPr txBox="1">
            <a:spLocks/>
          </p:cNvSpPr>
          <p:nvPr/>
        </p:nvSpPr>
        <p:spPr>
          <a:xfrm>
            <a:off x="0" y="1641283"/>
            <a:ext cx="9144000" cy="1596978"/>
          </a:xfrm>
          <a:prstGeom prst="rect">
            <a:avLst/>
          </a:prstGeom>
        </p:spPr>
        <p:txBody>
          <a:bodyPr vert="horz" lIns="91440" tIns="45720" rIns="91440" bIns="45720" rtlCol="0" anchor="t">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sz="5400" b="1" dirty="0">
                <a:solidFill>
                  <a:schemeClr val="bg1"/>
                </a:solidFill>
                <a:latin typeface="Tarzana Nar OT"/>
                <a:cs typeface="Tarzana Nar OT"/>
              </a:rPr>
              <a:t>There is never evidence for what will work in the future</a:t>
            </a:r>
            <a:endParaRPr lang="en-US" sz="4000" b="1" dirty="0">
              <a:solidFill>
                <a:schemeClr val="bg1"/>
              </a:solidFill>
              <a:latin typeface="Tarzana Nar OT"/>
              <a:cs typeface="Tarzana Nar OT"/>
            </a:endParaRPr>
          </a:p>
        </p:txBody>
      </p:sp>
    </p:spTree>
    <p:extLst>
      <p:ext uri="{BB962C8B-B14F-4D97-AF65-F5344CB8AC3E}">
        <p14:creationId xmlns:p14="http://schemas.microsoft.com/office/powerpoint/2010/main" val="81229150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52CAEE85-A3C9-3A43-9B74-063F372A0198}"/>
              </a:ext>
            </a:extLst>
          </p:cNvPr>
          <p:cNvSpPr/>
          <p:nvPr/>
        </p:nvSpPr>
        <p:spPr>
          <a:xfrm>
            <a:off x="0" y="0"/>
            <a:ext cx="9144000" cy="5143500"/>
          </a:xfrm>
          <a:prstGeom prst="rect">
            <a:avLst/>
          </a:prstGeom>
          <a:solidFill>
            <a:srgbClr val="5B517B"/>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t> </a:t>
            </a:r>
          </a:p>
        </p:txBody>
      </p:sp>
      <p:sp>
        <p:nvSpPr>
          <p:cNvPr id="5" name="Title 1">
            <a:extLst>
              <a:ext uri="{FF2B5EF4-FFF2-40B4-BE49-F238E27FC236}">
                <a16:creationId xmlns:a16="http://schemas.microsoft.com/office/drawing/2014/main" id="{EF644596-DE3B-0C40-AEC5-74979F429FA5}"/>
              </a:ext>
            </a:extLst>
          </p:cNvPr>
          <p:cNvSpPr txBox="1">
            <a:spLocks/>
          </p:cNvSpPr>
          <p:nvPr/>
        </p:nvSpPr>
        <p:spPr>
          <a:xfrm>
            <a:off x="0" y="1443163"/>
            <a:ext cx="9144000" cy="1596978"/>
          </a:xfrm>
          <a:prstGeom prst="rect">
            <a:avLst/>
          </a:prstGeom>
        </p:spPr>
        <p:txBody>
          <a:bodyPr vert="horz" lIns="91440" tIns="45720" rIns="91440" bIns="45720" rtlCol="0" anchor="t">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sz="3600" i="1" dirty="0">
                <a:solidFill>
                  <a:schemeClr val="bg1"/>
                </a:solidFill>
                <a:latin typeface="Tarzana Nar OT"/>
                <a:cs typeface="Tarzana Nar OT"/>
              </a:rPr>
              <a:t>Numerous methods exist for evaluating well developed ideas. But it is less common to evaluate emerging ideas – e.g. evaluate during the early stages of innovation.</a:t>
            </a:r>
          </a:p>
        </p:txBody>
      </p:sp>
    </p:spTree>
    <p:extLst>
      <p:ext uri="{BB962C8B-B14F-4D97-AF65-F5344CB8AC3E}">
        <p14:creationId xmlns:p14="http://schemas.microsoft.com/office/powerpoint/2010/main" val="268758019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52CAEE85-A3C9-3A43-9B74-063F372A0198}"/>
              </a:ext>
            </a:extLst>
          </p:cNvPr>
          <p:cNvSpPr/>
          <p:nvPr/>
        </p:nvSpPr>
        <p:spPr>
          <a:xfrm>
            <a:off x="0" y="0"/>
            <a:ext cx="9144000" cy="5143500"/>
          </a:xfrm>
          <a:prstGeom prst="rect">
            <a:avLst/>
          </a:prstGeom>
          <a:solidFill>
            <a:srgbClr val="5B517B"/>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t> </a:t>
            </a:r>
          </a:p>
        </p:txBody>
      </p:sp>
      <p:sp>
        <p:nvSpPr>
          <p:cNvPr id="5" name="Title 1">
            <a:extLst>
              <a:ext uri="{FF2B5EF4-FFF2-40B4-BE49-F238E27FC236}">
                <a16:creationId xmlns:a16="http://schemas.microsoft.com/office/drawing/2014/main" id="{EF644596-DE3B-0C40-AEC5-74979F429FA5}"/>
              </a:ext>
            </a:extLst>
          </p:cNvPr>
          <p:cNvSpPr txBox="1">
            <a:spLocks/>
          </p:cNvSpPr>
          <p:nvPr/>
        </p:nvSpPr>
        <p:spPr>
          <a:xfrm>
            <a:off x="839856" y="1164868"/>
            <a:ext cx="7464287" cy="1596978"/>
          </a:xfrm>
          <a:prstGeom prst="rect">
            <a:avLst/>
          </a:prstGeom>
        </p:spPr>
        <p:txBody>
          <a:bodyPr vert="horz" lIns="91440" tIns="45720" rIns="91440" bIns="45720" rtlCol="0" anchor="t">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sz="3600" i="1" dirty="0">
                <a:solidFill>
                  <a:schemeClr val="bg1"/>
                </a:solidFill>
                <a:latin typeface="Tarzana Nar OT"/>
                <a:cs typeface="Tarzana Nar OT"/>
              </a:rPr>
              <a:t>In order to evaluate innovation we require a different approach than traditional evaluation, new methods and a context-specific definition of valid evidence.</a:t>
            </a:r>
          </a:p>
        </p:txBody>
      </p:sp>
    </p:spTree>
    <p:extLst>
      <p:ext uri="{BB962C8B-B14F-4D97-AF65-F5344CB8AC3E}">
        <p14:creationId xmlns:p14="http://schemas.microsoft.com/office/powerpoint/2010/main" val="76336009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52CAEE85-A3C9-3A43-9B74-063F372A0198}"/>
              </a:ext>
            </a:extLst>
          </p:cNvPr>
          <p:cNvSpPr/>
          <p:nvPr/>
        </p:nvSpPr>
        <p:spPr>
          <a:xfrm>
            <a:off x="0" y="0"/>
            <a:ext cx="9144000" cy="5143500"/>
          </a:xfrm>
          <a:prstGeom prst="rect">
            <a:avLst/>
          </a:prstGeom>
          <a:solidFill>
            <a:srgbClr val="5B517B"/>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t> </a:t>
            </a:r>
          </a:p>
        </p:txBody>
      </p:sp>
      <p:sp>
        <p:nvSpPr>
          <p:cNvPr id="5" name="Title 1">
            <a:extLst>
              <a:ext uri="{FF2B5EF4-FFF2-40B4-BE49-F238E27FC236}">
                <a16:creationId xmlns:a16="http://schemas.microsoft.com/office/drawing/2014/main" id="{EF644596-DE3B-0C40-AEC5-74979F429FA5}"/>
              </a:ext>
            </a:extLst>
          </p:cNvPr>
          <p:cNvSpPr txBox="1">
            <a:spLocks/>
          </p:cNvSpPr>
          <p:nvPr/>
        </p:nvSpPr>
        <p:spPr>
          <a:xfrm>
            <a:off x="0" y="1595563"/>
            <a:ext cx="9144000" cy="1596978"/>
          </a:xfrm>
          <a:prstGeom prst="rect">
            <a:avLst/>
          </a:prstGeom>
        </p:spPr>
        <p:txBody>
          <a:bodyPr vert="horz" lIns="91440" tIns="45720" rIns="91440" bIns="45720" rtlCol="0" anchor="t">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sz="3600" i="1" dirty="0">
                <a:solidFill>
                  <a:schemeClr val="bg1"/>
                </a:solidFill>
                <a:latin typeface="Tarzana Nar OT"/>
                <a:cs typeface="Tarzana Nar OT"/>
              </a:rPr>
              <a:t>Developmental evaluation is the name of the emerging form of evaluation that is specific to the early stages of innovation</a:t>
            </a:r>
          </a:p>
        </p:txBody>
      </p:sp>
    </p:spTree>
    <p:extLst>
      <p:ext uri="{BB962C8B-B14F-4D97-AF65-F5344CB8AC3E}">
        <p14:creationId xmlns:p14="http://schemas.microsoft.com/office/powerpoint/2010/main" val="21749361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52CAEE85-A3C9-3A43-9B74-063F372A0198}"/>
              </a:ext>
            </a:extLst>
          </p:cNvPr>
          <p:cNvSpPr/>
          <p:nvPr/>
        </p:nvSpPr>
        <p:spPr>
          <a:xfrm>
            <a:off x="0" y="0"/>
            <a:ext cx="9144000" cy="5143500"/>
          </a:xfrm>
          <a:prstGeom prst="rect">
            <a:avLst/>
          </a:prstGeom>
          <a:solidFill>
            <a:srgbClr val="5B517B"/>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t> </a:t>
            </a:r>
          </a:p>
        </p:txBody>
      </p:sp>
      <p:sp>
        <p:nvSpPr>
          <p:cNvPr id="5" name="Title 1">
            <a:extLst>
              <a:ext uri="{FF2B5EF4-FFF2-40B4-BE49-F238E27FC236}">
                <a16:creationId xmlns:a16="http://schemas.microsoft.com/office/drawing/2014/main" id="{EF644596-DE3B-0C40-AEC5-74979F429FA5}"/>
              </a:ext>
            </a:extLst>
          </p:cNvPr>
          <p:cNvSpPr txBox="1">
            <a:spLocks/>
          </p:cNvSpPr>
          <p:nvPr/>
        </p:nvSpPr>
        <p:spPr>
          <a:xfrm>
            <a:off x="576470" y="477078"/>
            <a:ext cx="7981121" cy="2715463"/>
          </a:xfrm>
          <a:prstGeom prst="rect">
            <a:avLst/>
          </a:prstGeom>
        </p:spPr>
        <p:txBody>
          <a:bodyPr vert="horz" lIns="91440" tIns="45720" rIns="91440" bIns="45720" rtlCol="0" anchor="t">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US" sz="2400" i="1" dirty="0">
                <a:solidFill>
                  <a:schemeClr val="bg1"/>
                </a:solidFill>
                <a:latin typeface="Tarzana Nar OT"/>
                <a:cs typeface="Tarzana Nar OT"/>
              </a:rPr>
              <a:t>Developmental evaluation</a:t>
            </a:r>
          </a:p>
          <a:p>
            <a:pPr algn="l"/>
            <a:endParaRPr lang="en-AU" sz="1400" dirty="0"/>
          </a:p>
          <a:p>
            <a:pPr algn="l"/>
            <a:r>
              <a:rPr lang="en-AU" sz="1600" dirty="0"/>
              <a:t>Developmental Evaluation (DE) is an evaluation approach that can assist social innovators develop social change initiatives in complex or uncertain environments. DE originators liken their approach to the role of research &amp; development in the private sector product development process because it facilitates real-time, or close to real-time, feedback to program staff thus facilitating a continuous development loop.</a:t>
            </a:r>
          </a:p>
          <a:p>
            <a:pPr algn="l"/>
            <a:endParaRPr lang="en-AU" sz="1600" dirty="0"/>
          </a:p>
          <a:p>
            <a:pPr algn="l"/>
            <a:r>
              <a:rPr lang="en-AU" sz="1600" dirty="0"/>
              <a:t>Michael Quinn Patton is careful to describe this approach as one choice that is responsive to context. This approach is not intended as the solution to every situation.</a:t>
            </a:r>
          </a:p>
          <a:p>
            <a:pPr algn="l"/>
            <a:endParaRPr lang="en-AU" sz="1600" dirty="0"/>
          </a:p>
          <a:p>
            <a:pPr marL="285750" indent="-285750" algn="l">
              <a:buFont typeface="Arial" panose="020B0604020202020204" pitchFamily="34" charset="0"/>
              <a:buChar char="•"/>
            </a:pPr>
            <a:r>
              <a:rPr lang="en-AU" sz="1600" dirty="0"/>
              <a:t>Development evaluation is particularly suited to innovation, radical program re-design, replication, complex issues, crises</a:t>
            </a:r>
          </a:p>
          <a:p>
            <a:pPr marL="285750" indent="-285750" algn="l">
              <a:buFont typeface="Arial" panose="020B0604020202020204" pitchFamily="34" charset="0"/>
              <a:buChar char="•"/>
            </a:pPr>
            <a:r>
              <a:rPr lang="en-AU" sz="1600" dirty="0"/>
              <a:t>In these situations, DE can help by: framing concepts, test quick iterations, tracking developments, surfacing issues.</a:t>
            </a:r>
          </a:p>
          <a:p>
            <a:pPr algn="l"/>
            <a:endParaRPr lang="en-US" sz="1400" i="1" dirty="0">
              <a:solidFill>
                <a:schemeClr val="bg1"/>
              </a:solidFill>
              <a:latin typeface="Tarzana Nar OT"/>
              <a:cs typeface="Tarzana Nar OT"/>
            </a:endParaRPr>
          </a:p>
        </p:txBody>
      </p:sp>
      <p:sp>
        <p:nvSpPr>
          <p:cNvPr id="4" name="Title 1">
            <a:extLst>
              <a:ext uri="{FF2B5EF4-FFF2-40B4-BE49-F238E27FC236}">
                <a16:creationId xmlns:a16="http://schemas.microsoft.com/office/drawing/2014/main" id="{E6A173A7-19CF-5B4F-AB5C-51EF506A7F48}"/>
              </a:ext>
            </a:extLst>
          </p:cNvPr>
          <p:cNvSpPr txBox="1">
            <a:spLocks/>
          </p:cNvSpPr>
          <p:nvPr/>
        </p:nvSpPr>
        <p:spPr>
          <a:xfrm>
            <a:off x="705681" y="4848721"/>
            <a:ext cx="6887815" cy="294779"/>
          </a:xfrm>
          <a:prstGeom prst="rect">
            <a:avLst/>
          </a:prstGeom>
        </p:spPr>
        <p:txBody>
          <a:bodyPr vert="horz" lIns="91440" tIns="45720" rIns="91440" bIns="45720" rtlCol="0" anchor="t">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defRPr b="0">
                <a:solidFill>
                  <a:srgbClr val="2E1C45"/>
                </a:solidFill>
                <a:latin typeface="Effra"/>
                <a:ea typeface="Effra"/>
                <a:cs typeface="Effra"/>
                <a:sym typeface="Effra"/>
              </a:defRPr>
            </a:pPr>
            <a:r>
              <a:rPr lang="en-AU" sz="1200" b="1" dirty="0">
                <a:solidFill>
                  <a:schemeClr val="bg1"/>
                </a:solidFill>
                <a:latin typeface="Effra"/>
                <a:ea typeface="Effra"/>
                <a:cs typeface="Effra"/>
                <a:sym typeface="Effra"/>
              </a:rPr>
              <a:t>Link: </a:t>
            </a:r>
            <a:r>
              <a:rPr lang="en-AU" sz="1200" dirty="0">
                <a:solidFill>
                  <a:schemeClr val="bg1"/>
                </a:solidFill>
                <a:latin typeface="Effra"/>
                <a:ea typeface="Effra"/>
                <a:cs typeface="Effra"/>
                <a:sym typeface="Effra"/>
              </a:rPr>
              <a:t>https://</a:t>
            </a:r>
            <a:r>
              <a:rPr lang="en-AU" sz="1200" dirty="0" err="1">
                <a:solidFill>
                  <a:schemeClr val="bg1"/>
                </a:solidFill>
                <a:latin typeface="Effra"/>
                <a:ea typeface="Effra"/>
                <a:cs typeface="Effra"/>
                <a:sym typeface="Effra"/>
              </a:rPr>
              <a:t>www.betterevaluation.org</a:t>
            </a:r>
            <a:r>
              <a:rPr lang="en-AU" sz="1200" dirty="0">
                <a:solidFill>
                  <a:schemeClr val="bg1"/>
                </a:solidFill>
                <a:latin typeface="Effra"/>
                <a:ea typeface="Effra"/>
                <a:cs typeface="Effra"/>
                <a:sym typeface="Effra"/>
              </a:rPr>
              <a:t>/</a:t>
            </a:r>
            <a:r>
              <a:rPr lang="en-AU" sz="1200" dirty="0" err="1">
                <a:solidFill>
                  <a:schemeClr val="bg1"/>
                </a:solidFill>
                <a:latin typeface="Effra"/>
                <a:ea typeface="Effra"/>
                <a:cs typeface="Effra"/>
                <a:sym typeface="Effra"/>
              </a:rPr>
              <a:t>en</a:t>
            </a:r>
            <a:r>
              <a:rPr lang="en-AU" sz="1200" dirty="0">
                <a:solidFill>
                  <a:schemeClr val="bg1"/>
                </a:solidFill>
                <a:latin typeface="Effra"/>
                <a:ea typeface="Effra"/>
                <a:cs typeface="Effra"/>
                <a:sym typeface="Effra"/>
              </a:rPr>
              <a:t>/plan/approach/</a:t>
            </a:r>
            <a:r>
              <a:rPr lang="en-AU" sz="1200" dirty="0" err="1">
                <a:solidFill>
                  <a:schemeClr val="bg1"/>
                </a:solidFill>
                <a:latin typeface="Effra"/>
                <a:ea typeface="Effra"/>
                <a:cs typeface="Effra"/>
                <a:sym typeface="Effra"/>
              </a:rPr>
              <a:t>developmental_evaluation</a:t>
            </a:r>
            <a:endParaRPr lang="en-AU" sz="1200" dirty="0">
              <a:solidFill>
                <a:schemeClr val="bg1"/>
              </a:solidFill>
              <a:latin typeface="Effra"/>
              <a:ea typeface="Effra"/>
              <a:cs typeface="Effra"/>
              <a:sym typeface="Effra"/>
            </a:endParaRPr>
          </a:p>
        </p:txBody>
      </p:sp>
    </p:spTree>
    <p:extLst>
      <p:ext uri="{BB962C8B-B14F-4D97-AF65-F5344CB8AC3E}">
        <p14:creationId xmlns:p14="http://schemas.microsoft.com/office/powerpoint/2010/main" val="343426723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52CAEE85-A3C9-3A43-9B74-063F372A0198}"/>
              </a:ext>
            </a:extLst>
          </p:cNvPr>
          <p:cNvSpPr/>
          <p:nvPr/>
        </p:nvSpPr>
        <p:spPr>
          <a:xfrm>
            <a:off x="0" y="0"/>
            <a:ext cx="9144000" cy="5143500"/>
          </a:xfrm>
          <a:prstGeom prst="rect">
            <a:avLst/>
          </a:prstGeom>
          <a:solidFill>
            <a:srgbClr val="5B517B"/>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t> </a:t>
            </a:r>
          </a:p>
        </p:txBody>
      </p:sp>
      <p:sp>
        <p:nvSpPr>
          <p:cNvPr id="5" name="Title 1">
            <a:extLst>
              <a:ext uri="{FF2B5EF4-FFF2-40B4-BE49-F238E27FC236}">
                <a16:creationId xmlns:a16="http://schemas.microsoft.com/office/drawing/2014/main" id="{EF644596-DE3B-0C40-AEC5-74979F429FA5}"/>
              </a:ext>
            </a:extLst>
          </p:cNvPr>
          <p:cNvSpPr txBox="1">
            <a:spLocks/>
          </p:cNvSpPr>
          <p:nvPr/>
        </p:nvSpPr>
        <p:spPr>
          <a:xfrm>
            <a:off x="0" y="859857"/>
            <a:ext cx="9144000" cy="3981084"/>
          </a:xfrm>
          <a:prstGeom prst="rect">
            <a:avLst/>
          </a:prstGeom>
        </p:spPr>
        <p:txBody>
          <a:bodyPr vert="horz" lIns="91440" tIns="45720" rIns="91440" bIns="45720" rtlCol="0" anchor="t">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sz="3600" i="1" dirty="0">
                <a:solidFill>
                  <a:schemeClr val="bg1"/>
                </a:solidFill>
                <a:latin typeface="Tarzana Nar OT"/>
                <a:cs typeface="Tarzana Nar OT"/>
              </a:rPr>
              <a:t>Goals in the </a:t>
            </a:r>
            <a:br>
              <a:rPr lang="en-US" sz="3600" i="1" dirty="0">
                <a:solidFill>
                  <a:schemeClr val="bg1"/>
                </a:solidFill>
                <a:latin typeface="Tarzana Nar OT"/>
                <a:cs typeface="Tarzana Nar OT"/>
              </a:rPr>
            </a:br>
            <a:r>
              <a:rPr lang="en-US" sz="3600" i="1" dirty="0">
                <a:solidFill>
                  <a:schemeClr val="bg1"/>
                </a:solidFill>
                <a:latin typeface="Tarzana Nar OT"/>
                <a:cs typeface="Tarzana Nar OT"/>
              </a:rPr>
              <a:t>early stages of innovation:</a:t>
            </a:r>
          </a:p>
          <a:p>
            <a:endParaRPr lang="en-US" sz="3000" i="1" dirty="0">
              <a:latin typeface="Tarzana Nar OT"/>
              <a:cs typeface="Tarzana Nar OT"/>
            </a:endParaRPr>
          </a:p>
          <a:p>
            <a:r>
              <a:rPr lang="en-US" sz="3000" i="1" dirty="0">
                <a:latin typeface="Tarzana Nar OT"/>
                <a:cs typeface="Tarzana Nar OT"/>
              </a:rPr>
              <a:t>Establish a baseline</a:t>
            </a:r>
          </a:p>
          <a:p>
            <a:r>
              <a:rPr lang="en-US" sz="3000" i="1" dirty="0">
                <a:latin typeface="Tarzana Nar OT"/>
                <a:cs typeface="Tarzana Nar OT"/>
              </a:rPr>
              <a:t>Understand where there is potential</a:t>
            </a:r>
          </a:p>
          <a:p>
            <a:r>
              <a:rPr lang="en-US" sz="3000" i="1" dirty="0">
                <a:latin typeface="Tarzana Nar OT"/>
                <a:cs typeface="Tarzana Nar OT"/>
              </a:rPr>
              <a:t>Build an argument for how to move forward</a:t>
            </a:r>
          </a:p>
          <a:p>
            <a:r>
              <a:rPr lang="en-US" sz="3000" i="1" dirty="0">
                <a:latin typeface="Tarzana Nar OT"/>
                <a:cs typeface="Tarzana Nar OT"/>
              </a:rPr>
              <a:t>Obtain buy-in and investment in further stages</a:t>
            </a:r>
          </a:p>
        </p:txBody>
      </p:sp>
    </p:spTree>
    <p:extLst>
      <p:ext uri="{BB962C8B-B14F-4D97-AF65-F5344CB8AC3E}">
        <p14:creationId xmlns:p14="http://schemas.microsoft.com/office/powerpoint/2010/main" val="382501995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6843FEA8-9280-F946-A40A-C635739552A1}"/>
              </a:ext>
            </a:extLst>
          </p:cNvPr>
          <p:cNvSpPr txBox="1">
            <a:spLocks/>
          </p:cNvSpPr>
          <p:nvPr/>
        </p:nvSpPr>
        <p:spPr>
          <a:xfrm>
            <a:off x="626166" y="356813"/>
            <a:ext cx="8205952" cy="1043941"/>
          </a:xfrm>
          <a:prstGeom prst="rect">
            <a:avLst/>
          </a:prstGeom>
        </p:spPr>
        <p:txBody>
          <a:bodyPr vert="horz" lIns="91440" tIns="45720" rIns="91440" bIns="45720" rtlCol="0" anchor="t">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US" b="1" dirty="0">
                <a:solidFill>
                  <a:srgbClr val="5B517B"/>
                </a:solidFill>
                <a:latin typeface="Tarzana Nar OT"/>
                <a:cs typeface="Tarzana Nar OT"/>
              </a:rPr>
              <a:t>What evidence do you need?</a:t>
            </a:r>
          </a:p>
          <a:p>
            <a:pPr algn="l"/>
            <a:endParaRPr lang="en-AU" sz="1800" dirty="0">
              <a:solidFill>
                <a:prstClr val="black"/>
              </a:solidFill>
              <a:latin typeface="Tarzana Nar OT"/>
              <a:ea typeface="+mn-ea"/>
              <a:cs typeface="+mn-cs"/>
            </a:endParaRPr>
          </a:p>
          <a:p>
            <a:pPr algn="l"/>
            <a:r>
              <a:rPr lang="en-AU" sz="1800" b="1" dirty="0">
                <a:solidFill>
                  <a:prstClr val="black"/>
                </a:solidFill>
                <a:latin typeface="Tarzana Nar OT"/>
                <a:ea typeface="+mn-ea"/>
                <a:cs typeface="+mn-cs"/>
              </a:rPr>
              <a:t>The evidence needed is determined by what you are trying to measure</a:t>
            </a:r>
            <a:r>
              <a:rPr lang="en-AU" sz="1800" dirty="0">
                <a:solidFill>
                  <a:prstClr val="black"/>
                </a:solidFill>
                <a:latin typeface="Tarzana Nar OT"/>
                <a:ea typeface="+mn-ea"/>
                <a:cs typeface="+mn-cs"/>
              </a:rPr>
              <a:t>. For instance, are you measuring social impact, process improvement, personal development, etc.?</a:t>
            </a:r>
          </a:p>
          <a:p>
            <a:pPr algn="l"/>
            <a:endParaRPr lang="en-AU" sz="1400" dirty="0">
              <a:solidFill>
                <a:prstClr val="black"/>
              </a:solidFill>
              <a:latin typeface="Tarzana Nar OT"/>
              <a:ea typeface="+mn-ea"/>
              <a:cs typeface="+mn-cs"/>
            </a:endParaRPr>
          </a:p>
          <a:p>
            <a:pPr marL="457200" indent="-457200" algn="l">
              <a:buFont typeface="Arial" panose="020B0604020202020204" pitchFamily="34" charset="0"/>
              <a:buChar char="•"/>
            </a:pPr>
            <a:r>
              <a:rPr lang="en-AU" sz="1400" dirty="0">
                <a:solidFill>
                  <a:prstClr val="black"/>
                </a:solidFill>
                <a:latin typeface="Tarzana Nar OT"/>
                <a:ea typeface="+mn-ea"/>
                <a:cs typeface="+mn-cs"/>
              </a:rPr>
              <a:t>During the early stages of innovation you are often trying to </a:t>
            </a:r>
            <a:r>
              <a:rPr lang="en-AU" sz="1400" b="1" dirty="0">
                <a:solidFill>
                  <a:prstClr val="black"/>
                </a:solidFill>
                <a:latin typeface="Tarzana Nar OT"/>
                <a:ea typeface="+mn-ea"/>
                <a:cs typeface="+mn-cs"/>
              </a:rPr>
              <a:t>assess the potential and probability </a:t>
            </a:r>
            <a:r>
              <a:rPr lang="en-AU" sz="1400" dirty="0">
                <a:solidFill>
                  <a:prstClr val="black"/>
                </a:solidFill>
                <a:latin typeface="Tarzana Nar OT"/>
                <a:ea typeface="+mn-ea"/>
                <a:cs typeface="+mn-cs"/>
              </a:rPr>
              <a:t>for your ideas to create the desired impact. </a:t>
            </a:r>
            <a:r>
              <a:rPr lang="en-AU" sz="1400" dirty="0">
                <a:solidFill>
                  <a:prstClr val="black"/>
                </a:solidFill>
                <a:latin typeface="Tarzana Nar OT"/>
              </a:rPr>
              <a:t>Process and capability impacts are often assessed at this stage.</a:t>
            </a:r>
            <a:endParaRPr lang="en-AU" sz="1400" dirty="0">
              <a:solidFill>
                <a:prstClr val="black"/>
              </a:solidFill>
              <a:latin typeface="Tarzana Nar OT"/>
              <a:ea typeface="+mn-ea"/>
              <a:cs typeface="+mn-cs"/>
            </a:endParaRPr>
          </a:p>
          <a:p>
            <a:pPr marL="457200" indent="-457200" algn="l">
              <a:buFont typeface="Arial" panose="020B0604020202020204" pitchFamily="34" charset="0"/>
              <a:buChar char="•"/>
            </a:pPr>
            <a:r>
              <a:rPr lang="en-AU" sz="1400" b="1" dirty="0">
                <a:solidFill>
                  <a:prstClr val="black"/>
                </a:solidFill>
                <a:latin typeface="Tarzana Nar OT"/>
                <a:ea typeface="+mn-ea"/>
                <a:cs typeface="+mn-cs"/>
              </a:rPr>
              <a:t>Social impact, e.g. impact at a population level takes time </a:t>
            </a:r>
            <a:r>
              <a:rPr lang="en-AU" sz="1400" dirty="0">
                <a:solidFill>
                  <a:prstClr val="black"/>
                </a:solidFill>
                <a:latin typeface="Tarzana Nar OT"/>
                <a:ea typeface="+mn-ea"/>
                <a:cs typeface="+mn-cs"/>
              </a:rPr>
              <a:t>to achieve and it is rarely (maybe never?) possible to 100% link attribution or causality of actions to outcomes. It is not something that can be assessed in the early stages of innovation. </a:t>
            </a:r>
          </a:p>
          <a:p>
            <a:pPr marL="457200" indent="-457200" algn="l">
              <a:buFont typeface="Arial" panose="020B0604020202020204" pitchFamily="34" charset="0"/>
              <a:buChar char="•"/>
            </a:pPr>
            <a:r>
              <a:rPr lang="en-AU" sz="1400" dirty="0">
                <a:solidFill>
                  <a:prstClr val="black"/>
                </a:solidFill>
                <a:latin typeface="Tarzana Nar OT"/>
              </a:rPr>
              <a:t>At any stage it is helpful to collect </a:t>
            </a:r>
            <a:r>
              <a:rPr lang="en-AU" sz="1400" b="1" dirty="0">
                <a:solidFill>
                  <a:prstClr val="black"/>
                </a:solidFill>
                <a:latin typeface="Tarzana Nar OT"/>
              </a:rPr>
              <a:t>both qualitative and quantitative data</a:t>
            </a:r>
            <a:r>
              <a:rPr lang="en-AU" sz="1400" dirty="0">
                <a:solidFill>
                  <a:prstClr val="black"/>
                </a:solidFill>
                <a:latin typeface="Tarzana Nar OT"/>
              </a:rPr>
              <a:t>. Qualitative data is more easily available in the early stages, but it is not typically considered “hard” evidence – it’s considered a signal of possibility. Quantitative data can be collected as well at this stage with a little creative thinking and planning ahead. For instance, standardised surveys can be used to collect quantitative baseline and </a:t>
            </a:r>
            <a:r>
              <a:rPr lang="en-AU" sz="1400" dirty="0" err="1">
                <a:solidFill>
                  <a:prstClr val="black"/>
                </a:solidFill>
                <a:latin typeface="Tarzana Nar OT"/>
              </a:rPr>
              <a:t>endline</a:t>
            </a:r>
            <a:r>
              <a:rPr lang="en-AU" sz="1400" dirty="0">
                <a:solidFill>
                  <a:prstClr val="black"/>
                </a:solidFill>
                <a:latin typeface="Tarzana Nar OT"/>
              </a:rPr>
              <a:t> data. Prototype tests can be designed to collect quantitative data as well.</a:t>
            </a:r>
          </a:p>
          <a:p>
            <a:pPr marL="457200" indent="-457200" algn="l">
              <a:buFont typeface="Arial" panose="020B0604020202020204" pitchFamily="34" charset="0"/>
              <a:buChar char="•"/>
            </a:pPr>
            <a:endParaRPr lang="en-AU" sz="1400" b="1" dirty="0">
              <a:solidFill>
                <a:prstClr val="black"/>
              </a:solidFill>
              <a:latin typeface="Tarzana Nar OT"/>
            </a:endParaRPr>
          </a:p>
          <a:p>
            <a:pPr algn="l"/>
            <a:r>
              <a:rPr lang="en-AU" sz="1400" dirty="0">
                <a:solidFill>
                  <a:prstClr val="black"/>
                </a:solidFill>
                <a:latin typeface="Tarzana Nar OT"/>
              </a:rPr>
              <a:t>The hypothesis for how impact will be achieved is typically stated in a Theory of Change.</a:t>
            </a:r>
            <a:endParaRPr lang="en-AU" sz="1400" b="1" dirty="0">
              <a:solidFill>
                <a:srgbClr val="FF0000"/>
              </a:solidFill>
              <a:latin typeface="Tarzana Nar OT"/>
            </a:endParaRPr>
          </a:p>
          <a:p>
            <a:pPr marL="457200" indent="-457200" algn="l">
              <a:buFont typeface="Arial" panose="020B0604020202020204" pitchFamily="34" charset="0"/>
              <a:buChar char="•"/>
            </a:pPr>
            <a:endParaRPr lang="en-US" sz="1600" dirty="0">
              <a:solidFill>
                <a:srgbClr val="5B517B"/>
              </a:solidFill>
              <a:latin typeface="Tarzana Nar OT"/>
              <a:cs typeface="Tarzana Nar OT"/>
            </a:endParaRPr>
          </a:p>
        </p:txBody>
      </p:sp>
    </p:spTree>
    <p:extLst>
      <p:ext uri="{BB962C8B-B14F-4D97-AF65-F5344CB8AC3E}">
        <p14:creationId xmlns:p14="http://schemas.microsoft.com/office/powerpoint/2010/main" val="265727368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52CAEE85-A3C9-3A43-9B74-063F372A0198}"/>
              </a:ext>
            </a:extLst>
          </p:cNvPr>
          <p:cNvSpPr/>
          <p:nvPr/>
        </p:nvSpPr>
        <p:spPr>
          <a:xfrm>
            <a:off x="0" y="0"/>
            <a:ext cx="9144000" cy="5143500"/>
          </a:xfrm>
          <a:prstGeom prst="rect">
            <a:avLst/>
          </a:prstGeom>
          <a:solidFill>
            <a:srgbClr val="EB6507"/>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t> </a:t>
            </a:r>
          </a:p>
        </p:txBody>
      </p:sp>
      <p:sp>
        <p:nvSpPr>
          <p:cNvPr id="6" name="Title 1">
            <a:extLst>
              <a:ext uri="{FF2B5EF4-FFF2-40B4-BE49-F238E27FC236}">
                <a16:creationId xmlns:a16="http://schemas.microsoft.com/office/drawing/2014/main" id="{A6C34D30-D429-D241-97FA-D19E92D7E353}"/>
              </a:ext>
            </a:extLst>
          </p:cNvPr>
          <p:cNvSpPr txBox="1">
            <a:spLocks/>
          </p:cNvSpPr>
          <p:nvPr/>
        </p:nvSpPr>
        <p:spPr>
          <a:xfrm>
            <a:off x="685800" y="755547"/>
            <a:ext cx="7670409" cy="831515"/>
          </a:xfrm>
          <a:prstGeom prst="rect">
            <a:avLst/>
          </a:prstGeom>
        </p:spPr>
        <p:txBody>
          <a:bodyPr vert="horz" lIns="91440" tIns="45720" rIns="91440" bIns="45720" rtlCol="0" anchor="t">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US" sz="5400" b="1" dirty="0">
                <a:solidFill>
                  <a:schemeClr val="bg1"/>
                </a:solidFill>
                <a:latin typeface="Tarzana Nar OT"/>
                <a:cs typeface="Tarzana Nar OT"/>
              </a:rPr>
              <a:t>Monitoring &amp; Evaluation (MEL)</a:t>
            </a:r>
            <a:endParaRPr lang="en-US" sz="4000" dirty="0">
              <a:solidFill>
                <a:schemeClr val="bg1"/>
              </a:solidFill>
              <a:latin typeface="Tarzana Nar OT"/>
              <a:cs typeface="Tarzana Nar OT"/>
            </a:endParaRPr>
          </a:p>
        </p:txBody>
      </p:sp>
      <p:sp>
        <p:nvSpPr>
          <p:cNvPr id="8" name="Title 1">
            <a:extLst>
              <a:ext uri="{FF2B5EF4-FFF2-40B4-BE49-F238E27FC236}">
                <a16:creationId xmlns:a16="http://schemas.microsoft.com/office/drawing/2014/main" id="{1B00DDB4-8631-5C4F-8282-DF94F6C915CB}"/>
              </a:ext>
            </a:extLst>
          </p:cNvPr>
          <p:cNvSpPr txBox="1">
            <a:spLocks/>
          </p:cNvSpPr>
          <p:nvPr/>
        </p:nvSpPr>
        <p:spPr>
          <a:xfrm>
            <a:off x="676709" y="3405561"/>
            <a:ext cx="7679500" cy="490788"/>
          </a:xfrm>
          <a:prstGeom prst="rect">
            <a:avLst/>
          </a:prstGeom>
        </p:spPr>
        <p:txBody>
          <a:bodyPr vert="horz" lIns="91440" tIns="45720" rIns="91440" bIns="45720" rtlCol="0" anchor="t">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US" sz="2800" dirty="0">
                <a:latin typeface="Tarzana Nar OT"/>
                <a:cs typeface="Tarzana Nar OT"/>
              </a:rPr>
              <a:t>The </a:t>
            </a:r>
            <a:r>
              <a:rPr lang="en-US" sz="2800" dirty="0" err="1">
                <a:latin typeface="Tarzana Nar OT"/>
                <a:cs typeface="Tarzana Nar OT"/>
              </a:rPr>
              <a:t>InDeep</a:t>
            </a:r>
            <a:r>
              <a:rPr lang="en-US" sz="2800" dirty="0">
                <a:latin typeface="Tarzana Nar OT"/>
                <a:cs typeface="Tarzana Nar OT"/>
              </a:rPr>
              <a:t> framework for evaluating innovation </a:t>
            </a:r>
            <a:br>
              <a:rPr lang="en-US" sz="2800" dirty="0">
                <a:latin typeface="Tarzana Nar OT"/>
                <a:cs typeface="Tarzana Nar OT"/>
              </a:rPr>
            </a:br>
            <a:r>
              <a:rPr lang="en-US" sz="2000" i="1" dirty="0">
                <a:latin typeface="Tarzana Nar OT"/>
                <a:cs typeface="Tarzana Nar OT"/>
              </a:rPr>
              <a:t>A TACSI collaboration with Clear Horizon</a:t>
            </a:r>
          </a:p>
        </p:txBody>
      </p:sp>
    </p:spTree>
    <p:extLst>
      <p:ext uri="{BB962C8B-B14F-4D97-AF65-F5344CB8AC3E}">
        <p14:creationId xmlns:p14="http://schemas.microsoft.com/office/powerpoint/2010/main" val="6770621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6843FEA8-9280-F946-A40A-C635739552A1}"/>
              </a:ext>
            </a:extLst>
          </p:cNvPr>
          <p:cNvSpPr txBox="1">
            <a:spLocks/>
          </p:cNvSpPr>
          <p:nvPr/>
        </p:nvSpPr>
        <p:spPr>
          <a:xfrm>
            <a:off x="626166" y="356813"/>
            <a:ext cx="8205952" cy="1043941"/>
          </a:xfrm>
          <a:prstGeom prst="rect">
            <a:avLst/>
          </a:prstGeom>
        </p:spPr>
        <p:txBody>
          <a:bodyPr vert="horz" lIns="91440" tIns="45720" rIns="91440" bIns="45720" rtlCol="0" anchor="t">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US" b="1" dirty="0">
                <a:solidFill>
                  <a:srgbClr val="EB6507"/>
                </a:solidFill>
                <a:latin typeface="Tarzana Nar OT"/>
                <a:cs typeface="Tarzana Nar OT"/>
              </a:rPr>
              <a:t>What is MEL?</a:t>
            </a:r>
            <a:endParaRPr lang="en-US" dirty="0">
              <a:solidFill>
                <a:srgbClr val="EB6507"/>
              </a:solidFill>
              <a:latin typeface="Tarzana Nar OT"/>
              <a:cs typeface="Tarzana Nar OT"/>
            </a:endParaRPr>
          </a:p>
        </p:txBody>
      </p:sp>
      <p:sp>
        <p:nvSpPr>
          <p:cNvPr id="3" name="Title 1">
            <a:extLst>
              <a:ext uri="{FF2B5EF4-FFF2-40B4-BE49-F238E27FC236}">
                <a16:creationId xmlns:a16="http://schemas.microsoft.com/office/drawing/2014/main" id="{BE3CE192-4242-6642-8CA0-C9253AE02D5D}"/>
              </a:ext>
            </a:extLst>
          </p:cNvPr>
          <p:cNvSpPr txBox="1">
            <a:spLocks/>
          </p:cNvSpPr>
          <p:nvPr/>
        </p:nvSpPr>
        <p:spPr>
          <a:xfrm>
            <a:off x="685800" y="1261241"/>
            <a:ext cx="8208818" cy="2216051"/>
          </a:xfrm>
          <a:prstGeom prst="rect">
            <a:avLst/>
          </a:prstGeom>
        </p:spPr>
        <p:txBody>
          <a:bodyPr vert="horz" lIns="91440" tIns="45720" rIns="91440" bIns="45720" rtlCol="0" anchor="t">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AU" sz="1800" dirty="0">
                <a:latin typeface="Tarzana Nar OT"/>
              </a:rPr>
              <a:t>MEL is part of a developmental evaluation approach. </a:t>
            </a:r>
          </a:p>
          <a:p>
            <a:pPr algn="l"/>
            <a:endParaRPr lang="en-AU" sz="1800" dirty="0">
              <a:latin typeface="Tarzana Nar OT"/>
            </a:endParaRPr>
          </a:p>
          <a:p>
            <a:pPr algn="l"/>
            <a:r>
              <a:rPr lang="en-AU" sz="1800" dirty="0">
                <a:latin typeface="Tarzana Nar OT"/>
              </a:rPr>
              <a:t>It includes:</a:t>
            </a:r>
          </a:p>
          <a:p>
            <a:pPr marL="457200" indent="-457200" algn="l">
              <a:buFont typeface="Arial" panose="020B0604020202020204" pitchFamily="34" charset="0"/>
              <a:buChar char="•"/>
            </a:pPr>
            <a:r>
              <a:rPr lang="en-AU" sz="1800" b="1" dirty="0">
                <a:latin typeface="Tarzana Nar OT"/>
              </a:rPr>
              <a:t>Monitoring </a:t>
            </a:r>
            <a:r>
              <a:rPr lang="en-AU" sz="1800" dirty="0">
                <a:latin typeface="Tarzana Nar OT"/>
              </a:rPr>
              <a:t>– based on the key evaluation questions, tracking and capturing data  that relates to changes over time on an ongoing basis or at key agreed intervals </a:t>
            </a:r>
          </a:p>
          <a:p>
            <a:pPr marL="457200" indent="-457200" algn="l">
              <a:buFont typeface="Arial" panose="020B0604020202020204" pitchFamily="34" charset="0"/>
              <a:buChar char="•"/>
            </a:pPr>
            <a:r>
              <a:rPr lang="en-AU" sz="1800" b="1" dirty="0">
                <a:latin typeface="Tarzana Nar OT"/>
              </a:rPr>
              <a:t>Evaluation</a:t>
            </a:r>
            <a:r>
              <a:rPr lang="en-AU" sz="1800" dirty="0">
                <a:latin typeface="Tarzana Nar OT"/>
              </a:rPr>
              <a:t> – assessing the extent to which change has taken place (if any). Reviewing what has happened against assumptions. Determining the (potential) effectiveness of the interventions that have been put in place.</a:t>
            </a:r>
            <a:endParaRPr lang="en-AU" sz="1800" b="1" dirty="0">
              <a:latin typeface="Tarzana Nar OT"/>
            </a:endParaRPr>
          </a:p>
          <a:p>
            <a:pPr marL="457200" indent="-457200" algn="l">
              <a:buFont typeface="Arial" panose="020B0604020202020204" pitchFamily="34" charset="0"/>
              <a:buChar char="•"/>
            </a:pPr>
            <a:r>
              <a:rPr lang="en-AU" sz="1800" b="1" dirty="0">
                <a:latin typeface="Tarzana Nar OT"/>
              </a:rPr>
              <a:t>Learning </a:t>
            </a:r>
            <a:r>
              <a:rPr lang="en-AU" sz="1800" dirty="0">
                <a:latin typeface="Tarzana Nar OT"/>
              </a:rPr>
              <a:t>– incorporating and applying what has been understood through the evaluation results into future iterations. Using the evaluation process to inform and improve results.</a:t>
            </a:r>
          </a:p>
        </p:txBody>
      </p:sp>
    </p:spTree>
    <p:extLst>
      <p:ext uri="{BB962C8B-B14F-4D97-AF65-F5344CB8AC3E}">
        <p14:creationId xmlns:p14="http://schemas.microsoft.com/office/powerpoint/2010/main" val="232769916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5D29DD84-D803-F24B-9938-BF8BCBB533F1}"/>
              </a:ext>
            </a:extLst>
          </p:cNvPr>
          <p:cNvGrpSpPr/>
          <p:nvPr/>
        </p:nvGrpSpPr>
        <p:grpSpPr>
          <a:xfrm>
            <a:off x="799885" y="1519313"/>
            <a:ext cx="7603884" cy="1580339"/>
            <a:chOff x="1523663" y="1689577"/>
            <a:chExt cx="5965415" cy="1239811"/>
          </a:xfrm>
        </p:grpSpPr>
        <p:sp>
          <p:nvSpPr>
            <p:cNvPr id="6" name="Oval 5">
              <a:extLst>
                <a:ext uri="{FF2B5EF4-FFF2-40B4-BE49-F238E27FC236}">
                  <a16:creationId xmlns:a16="http://schemas.microsoft.com/office/drawing/2014/main" id="{8E5FEFF7-4798-C243-AF5A-1C028BCC9AA2}"/>
                </a:ext>
              </a:extLst>
            </p:cNvPr>
            <p:cNvSpPr/>
            <p:nvPr/>
          </p:nvSpPr>
          <p:spPr>
            <a:xfrm>
              <a:off x="1523663" y="1689577"/>
              <a:ext cx="1263761" cy="1239811"/>
            </a:xfrm>
            <a:prstGeom prst="ellipse">
              <a:avLst/>
            </a:prstGeom>
            <a:solidFill>
              <a:srgbClr val="3E3934">
                <a:alpha val="60000"/>
              </a:srgbClr>
            </a:solidFill>
            <a:ln>
              <a:noFill/>
            </a:ln>
          </p:spPr>
          <p:style>
            <a:lnRef idx="2">
              <a:schemeClr val="dk1"/>
            </a:lnRef>
            <a:fillRef idx="1">
              <a:schemeClr val="lt1"/>
            </a:fillRef>
            <a:effectRef idx="0">
              <a:schemeClr val="dk1"/>
            </a:effectRef>
            <a:fontRef idx="minor">
              <a:schemeClr val="dk1"/>
            </a:fontRef>
          </p:style>
          <p:txBody>
            <a:bodyPr wrap="none" rtlCol="0" anchor="ctr"/>
            <a:lstStyle/>
            <a:p>
              <a:pPr algn="ctr"/>
              <a:r>
                <a:rPr lang="en-US" dirty="0">
                  <a:solidFill>
                    <a:schemeClr val="tx1"/>
                  </a:solidFill>
                  <a:latin typeface="Tarzana Nar OT"/>
                  <a:cs typeface="Tarzana Nar OT"/>
                </a:rPr>
                <a:t>Scoping</a:t>
              </a:r>
              <a:endParaRPr lang="en-US" dirty="0">
                <a:solidFill>
                  <a:schemeClr val="tx1"/>
                </a:solidFill>
              </a:endParaRPr>
            </a:p>
          </p:txBody>
        </p:sp>
        <p:sp>
          <p:nvSpPr>
            <p:cNvPr id="9" name="Oval 8">
              <a:extLst>
                <a:ext uri="{FF2B5EF4-FFF2-40B4-BE49-F238E27FC236}">
                  <a16:creationId xmlns:a16="http://schemas.microsoft.com/office/drawing/2014/main" id="{FD84C398-6ECA-D844-83EA-45EE2E0C2B49}"/>
                </a:ext>
              </a:extLst>
            </p:cNvPr>
            <p:cNvSpPr/>
            <p:nvPr/>
          </p:nvSpPr>
          <p:spPr>
            <a:xfrm>
              <a:off x="2686930" y="1689577"/>
              <a:ext cx="1263761" cy="1239811"/>
            </a:xfrm>
            <a:prstGeom prst="ellipse">
              <a:avLst/>
            </a:prstGeom>
            <a:solidFill>
              <a:srgbClr val="376F2F">
                <a:alpha val="60000"/>
              </a:srgbClr>
            </a:solidFill>
            <a:ln>
              <a:noFill/>
            </a:ln>
          </p:spPr>
          <p:style>
            <a:lnRef idx="2">
              <a:schemeClr val="dk1"/>
            </a:lnRef>
            <a:fillRef idx="1">
              <a:schemeClr val="lt1"/>
            </a:fillRef>
            <a:effectRef idx="0">
              <a:schemeClr val="dk1"/>
            </a:effectRef>
            <a:fontRef idx="minor">
              <a:schemeClr val="dk1"/>
            </a:fontRef>
          </p:style>
          <p:txBody>
            <a:bodyPr wrap="none" rtlCol="0" anchor="ctr"/>
            <a:lstStyle/>
            <a:p>
              <a:pPr algn="ctr"/>
              <a:r>
                <a:rPr lang="en-US" dirty="0">
                  <a:solidFill>
                    <a:schemeClr val="tx1"/>
                  </a:solidFill>
                  <a:latin typeface="Tarzana Nar OT"/>
                  <a:cs typeface="Tarzana Nar OT"/>
                </a:rPr>
                <a:t>Discovery</a:t>
              </a:r>
            </a:p>
          </p:txBody>
        </p:sp>
        <p:sp>
          <p:nvSpPr>
            <p:cNvPr id="12" name="Oval 11">
              <a:extLst>
                <a:ext uri="{FF2B5EF4-FFF2-40B4-BE49-F238E27FC236}">
                  <a16:creationId xmlns:a16="http://schemas.microsoft.com/office/drawing/2014/main" id="{61F5C83C-12A8-2643-9D80-BB7920AB86F1}"/>
                </a:ext>
              </a:extLst>
            </p:cNvPr>
            <p:cNvSpPr/>
            <p:nvPr/>
          </p:nvSpPr>
          <p:spPr>
            <a:xfrm>
              <a:off x="3866163" y="1689577"/>
              <a:ext cx="1263761" cy="1239811"/>
            </a:xfrm>
            <a:prstGeom prst="ellipse">
              <a:avLst/>
            </a:prstGeom>
            <a:solidFill>
              <a:srgbClr val="5B517B">
                <a:alpha val="60000"/>
              </a:srgbClr>
            </a:solidFill>
            <a:ln>
              <a:noFill/>
            </a:ln>
          </p:spPr>
          <p:style>
            <a:lnRef idx="2">
              <a:schemeClr val="dk1"/>
            </a:lnRef>
            <a:fillRef idx="1">
              <a:schemeClr val="lt1"/>
            </a:fillRef>
            <a:effectRef idx="0">
              <a:schemeClr val="dk1"/>
            </a:effectRef>
            <a:fontRef idx="minor">
              <a:schemeClr val="dk1"/>
            </a:fontRef>
          </p:style>
          <p:txBody>
            <a:bodyPr wrap="none" rtlCol="0" anchor="ctr"/>
            <a:lstStyle/>
            <a:p>
              <a:pPr algn="ctr"/>
              <a:r>
                <a:rPr lang="en-US" dirty="0">
                  <a:solidFill>
                    <a:schemeClr val="tx1"/>
                  </a:solidFill>
                  <a:latin typeface="Tarzana Nar OT"/>
                  <a:cs typeface="Tarzana Nar OT"/>
                </a:rPr>
                <a:t>Design</a:t>
              </a:r>
              <a:endParaRPr lang="en-US" dirty="0">
                <a:solidFill>
                  <a:schemeClr val="tx1"/>
                </a:solidFill>
              </a:endParaRPr>
            </a:p>
          </p:txBody>
        </p:sp>
        <p:sp>
          <p:nvSpPr>
            <p:cNvPr id="15" name="Oval 14">
              <a:extLst>
                <a:ext uri="{FF2B5EF4-FFF2-40B4-BE49-F238E27FC236}">
                  <a16:creationId xmlns:a16="http://schemas.microsoft.com/office/drawing/2014/main" id="{501E51C2-CF96-E34C-819D-5EA7DD54FCC5}"/>
                </a:ext>
              </a:extLst>
            </p:cNvPr>
            <p:cNvSpPr/>
            <p:nvPr/>
          </p:nvSpPr>
          <p:spPr>
            <a:xfrm>
              <a:off x="5040660" y="1689577"/>
              <a:ext cx="1263761" cy="1239811"/>
            </a:xfrm>
            <a:prstGeom prst="ellipse">
              <a:avLst/>
            </a:prstGeom>
            <a:solidFill>
              <a:srgbClr val="9D3652">
                <a:alpha val="60000"/>
              </a:srgbClr>
            </a:solidFill>
            <a:ln>
              <a:noFill/>
            </a:ln>
          </p:spPr>
          <p:style>
            <a:lnRef idx="2">
              <a:schemeClr val="dk1"/>
            </a:lnRef>
            <a:fillRef idx="1">
              <a:schemeClr val="lt1"/>
            </a:fillRef>
            <a:effectRef idx="0">
              <a:schemeClr val="dk1"/>
            </a:effectRef>
            <a:fontRef idx="minor">
              <a:schemeClr val="dk1"/>
            </a:fontRef>
          </p:style>
          <p:txBody>
            <a:bodyPr wrap="none" rtlCol="0" anchor="ctr"/>
            <a:lstStyle/>
            <a:p>
              <a:pPr algn="ctr"/>
              <a:r>
                <a:rPr lang="en-US" dirty="0">
                  <a:solidFill>
                    <a:schemeClr val="tx1"/>
                  </a:solidFill>
                  <a:latin typeface="Tarzana Nar OT"/>
                  <a:cs typeface="Tarzana Nar OT"/>
                </a:rPr>
                <a:t>Trial</a:t>
              </a:r>
              <a:endParaRPr lang="en-US" dirty="0">
                <a:solidFill>
                  <a:schemeClr val="tx1"/>
                </a:solidFill>
              </a:endParaRPr>
            </a:p>
          </p:txBody>
        </p:sp>
        <p:sp>
          <p:nvSpPr>
            <p:cNvPr id="18" name="Oval 17">
              <a:extLst>
                <a:ext uri="{FF2B5EF4-FFF2-40B4-BE49-F238E27FC236}">
                  <a16:creationId xmlns:a16="http://schemas.microsoft.com/office/drawing/2014/main" id="{709A9DB0-6C66-354B-963A-5975C71A273C}"/>
                </a:ext>
              </a:extLst>
            </p:cNvPr>
            <p:cNvSpPr/>
            <p:nvPr/>
          </p:nvSpPr>
          <p:spPr>
            <a:xfrm>
              <a:off x="6225317" y="1689577"/>
              <a:ext cx="1263761" cy="1239811"/>
            </a:xfrm>
            <a:prstGeom prst="ellipse">
              <a:avLst/>
            </a:prstGeom>
            <a:solidFill>
              <a:srgbClr val="EB6507">
                <a:alpha val="60000"/>
              </a:srgbClr>
            </a:solidFill>
            <a:ln>
              <a:noFill/>
            </a:ln>
          </p:spPr>
          <p:style>
            <a:lnRef idx="2">
              <a:schemeClr val="dk1"/>
            </a:lnRef>
            <a:fillRef idx="1">
              <a:schemeClr val="lt1"/>
            </a:fillRef>
            <a:effectRef idx="0">
              <a:schemeClr val="dk1"/>
            </a:effectRef>
            <a:fontRef idx="minor">
              <a:schemeClr val="dk1"/>
            </a:fontRef>
          </p:style>
          <p:txBody>
            <a:bodyPr wrap="none" rtlCol="0" anchor="ctr"/>
            <a:lstStyle/>
            <a:p>
              <a:pPr algn="ctr"/>
              <a:r>
                <a:rPr lang="en-US" dirty="0">
                  <a:solidFill>
                    <a:schemeClr val="tx1"/>
                  </a:solidFill>
                  <a:latin typeface="Tarzana Nar OT"/>
                  <a:cs typeface="Tarzana Nar OT"/>
                </a:rPr>
                <a:t>Spread</a:t>
              </a:r>
              <a:endParaRPr lang="en-US" dirty="0">
                <a:solidFill>
                  <a:schemeClr val="tx1"/>
                </a:solidFill>
              </a:endParaRPr>
            </a:p>
          </p:txBody>
        </p:sp>
      </p:grpSp>
      <p:sp>
        <p:nvSpPr>
          <p:cNvPr id="5" name="Title 1">
            <a:extLst>
              <a:ext uri="{FF2B5EF4-FFF2-40B4-BE49-F238E27FC236}">
                <a16:creationId xmlns:a16="http://schemas.microsoft.com/office/drawing/2014/main" id="{6843FEA8-9280-F946-A40A-C635739552A1}"/>
              </a:ext>
            </a:extLst>
          </p:cNvPr>
          <p:cNvSpPr txBox="1">
            <a:spLocks/>
          </p:cNvSpPr>
          <p:nvPr/>
        </p:nvSpPr>
        <p:spPr>
          <a:xfrm>
            <a:off x="626166" y="356813"/>
            <a:ext cx="8205952" cy="1043941"/>
          </a:xfrm>
          <a:prstGeom prst="rect">
            <a:avLst/>
          </a:prstGeom>
        </p:spPr>
        <p:txBody>
          <a:bodyPr vert="horz" lIns="91440" tIns="45720" rIns="91440" bIns="45720" rtlCol="0" anchor="t">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US" b="1" dirty="0">
                <a:solidFill>
                  <a:srgbClr val="EB6507"/>
                </a:solidFill>
                <a:latin typeface="Tarzana Nar OT"/>
                <a:cs typeface="Tarzana Nar OT"/>
              </a:rPr>
              <a:t>The </a:t>
            </a:r>
            <a:r>
              <a:rPr lang="en-US" b="1" dirty="0" err="1">
                <a:solidFill>
                  <a:srgbClr val="EB6507"/>
                </a:solidFill>
                <a:latin typeface="Tarzana Nar OT"/>
                <a:cs typeface="Tarzana Nar OT"/>
              </a:rPr>
              <a:t>InDeep</a:t>
            </a:r>
            <a:r>
              <a:rPr lang="en-US" b="1" dirty="0">
                <a:solidFill>
                  <a:srgbClr val="EB6507"/>
                </a:solidFill>
                <a:latin typeface="Tarzana Nar OT"/>
                <a:cs typeface="Tarzana Nar OT"/>
              </a:rPr>
              <a:t> Framework</a:t>
            </a:r>
            <a:endParaRPr lang="en-US" dirty="0">
              <a:solidFill>
                <a:srgbClr val="EB6507"/>
              </a:solidFill>
              <a:latin typeface="Tarzana Nar OT"/>
              <a:cs typeface="Tarzana Nar OT"/>
            </a:endParaRPr>
          </a:p>
        </p:txBody>
      </p:sp>
      <p:sp>
        <p:nvSpPr>
          <p:cNvPr id="3" name="Title 1">
            <a:extLst>
              <a:ext uri="{FF2B5EF4-FFF2-40B4-BE49-F238E27FC236}">
                <a16:creationId xmlns:a16="http://schemas.microsoft.com/office/drawing/2014/main" id="{1A6B6120-19FB-E449-B857-A8FDAF8240BF}"/>
              </a:ext>
            </a:extLst>
          </p:cNvPr>
          <p:cNvSpPr txBox="1">
            <a:spLocks/>
          </p:cNvSpPr>
          <p:nvPr/>
        </p:nvSpPr>
        <p:spPr>
          <a:xfrm>
            <a:off x="685800" y="1002161"/>
            <a:ext cx="8208818" cy="2216051"/>
          </a:xfrm>
          <a:prstGeom prst="rect">
            <a:avLst/>
          </a:prstGeom>
        </p:spPr>
        <p:txBody>
          <a:bodyPr vert="horz" lIns="91440" tIns="45720" rIns="91440" bIns="45720" rtlCol="0" anchor="t">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AU" sz="2800" dirty="0">
                <a:latin typeface="Tarzana Nar OT"/>
              </a:rPr>
              <a:t>It is possible to evaluate at every phase of innovation</a:t>
            </a:r>
          </a:p>
        </p:txBody>
      </p:sp>
      <p:sp>
        <p:nvSpPr>
          <p:cNvPr id="20" name="Title 1">
            <a:extLst>
              <a:ext uri="{FF2B5EF4-FFF2-40B4-BE49-F238E27FC236}">
                <a16:creationId xmlns:a16="http://schemas.microsoft.com/office/drawing/2014/main" id="{71FBF1E9-FC9B-FA4B-B647-728A04AEDD75}"/>
              </a:ext>
            </a:extLst>
          </p:cNvPr>
          <p:cNvSpPr txBox="1">
            <a:spLocks/>
          </p:cNvSpPr>
          <p:nvPr/>
        </p:nvSpPr>
        <p:spPr>
          <a:xfrm>
            <a:off x="1142999" y="3099652"/>
            <a:ext cx="2742713" cy="1211091"/>
          </a:xfrm>
          <a:prstGeom prst="rect">
            <a:avLst/>
          </a:prstGeom>
        </p:spPr>
        <p:txBody>
          <a:bodyPr vert="horz" lIns="91440" tIns="45720" rIns="91440" bIns="45720" rtlCol="0" anchor="t">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defRPr b="0">
                <a:solidFill>
                  <a:srgbClr val="2E1C45"/>
                </a:solidFill>
                <a:latin typeface="Effra"/>
                <a:ea typeface="Effra"/>
                <a:cs typeface="Effra"/>
                <a:sym typeface="Effra"/>
              </a:defRPr>
            </a:pPr>
            <a:r>
              <a:rPr lang="en-AU" sz="1200" b="1" dirty="0">
                <a:solidFill>
                  <a:srgbClr val="2E1C45"/>
                </a:solidFill>
                <a:latin typeface="Effra"/>
                <a:ea typeface="Effra"/>
                <a:cs typeface="Effra"/>
                <a:sym typeface="Effra"/>
              </a:rPr>
              <a:t>Baselining and benchmarking</a:t>
            </a:r>
          </a:p>
          <a:p>
            <a:pPr algn="l">
              <a:defRPr b="0">
                <a:solidFill>
                  <a:srgbClr val="2E1C45"/>
                </a:solidFill>
                <a:latin typeface="Effra"/>
                <a:ea typeface="Effra"/>
                <a:cs typeface="Effra"/>
                <a:sym typeface="Effra"/>
              </a:defRPr>
            </a:pPr>
            <a:r>
              <a:rPr lang="en-AU" sz="1200" dirty="0">
                <a:solidFill>
                  <a:srgbClr val="2E1C45"/>
                </a:solidFill>
                <a:latin typeface="Effra"/>
                <a:ea typeface="Effra"/>
                <a:cs typeface="Effra"/>
                <a:sym typeface="Effra"/>
              </a:rPr>
              <a:t>Literature review</a:t>
            </a:r>
          </a:p>
          <a:p>
            <a:pPr algn="l">
              <a:defRPr b="0">
                <a:solidFill>
                  <a:srgbClr val="2E1C45"/>
                </a:solidFill>
                <a:latin typeface="Effra"/>
                <a:ea typeface="Effra"/>
                <a:cs typeface="Effra"/>
                <a:sym typeface="Effra"/>
              </a:defRPr>
            </a:pPr>
            <a:r>
              <a:rPr lang="en-AU" sz="1200" dirty="0">
                <a:solidFill>
                  <a:srgbClr val="2E1C45"/>
                </a:solidFill>
                <a:latin typeface="Effra"/>
                <a:ea typeface="Effra"/>
                <a:cs typeface="Effra"/>
                <a:sym typeface="Effra"/>
              </a:rPr>
              <a:t>Positive deviance comparison</a:t>
            </a:r>
          </a:p>
          <a:p>
            <a:pPr algn="l">
              <a:defRPr b="0">
                <a:solidFill>
                  <a:srgbClr val="2E1C45"/>
                </a:solidFill>
                <a:latin typeface="Effra"/>
                <a:ea typeface="Effra"/>
                <a:cs typeface="Effra"/>
                <a:sym typeface="Effra"/>
              </a:defRPr>
            </a:pPr>
            <a:r>
              <a:rPr lang="en-AU" sz="1200" dirty="0">
                <a:solidFill>
                  <a:srgbClr val="2E1C45"/>
                </a:solidFill>
                <a:latin typeface="Effra"/>
                <a:ea typeface="Effra"/>
                <a:cs typeface="Effra"/>
                <a:sym typeface="Effra"/>
              </a:rPr>
              <a:t>Population-based data</a:t>
            </a:r>
          </a:p>
          <a:p>
            <a:pPr algn="l">
              <a:defRPr b="0">
                <a:solidFill>
                  <a:srgbClr val="2E1C45"/>
                </a:solidFill>
                <a:latin typeface="Effra"/>
                <a:ea typeface="Effra"/>
                <a:cs typeface="Effra"/>
                <a:sym typeface="Effra"/>
              </a:defRPr>
            </a:pPr>
            <a:r>
              <a:rPr lang="en-AU" sz="1200" dirty="0">
                <a:solidFill>
                  <a:srgbClr val="2E1C45"/>
                </a:solidFill>
                <a:latin typeface="Effra"/>
                <a:ea typeface="Effra"/>
                <a:cs typeface="Effra"/>
                <a:sym typeface="Effra"/>
              </a:rPr>
              <a:t>Analysis of design research</a:t>
            </a:r>
          </a:p>
          <a:p>
            <a:pPr algn="l">
              <a:defRPr b="0">
                <a:solidFill>
                  <a:srgbClr val="2E1C45"/>
                </a:solidFill>
                <a:latin typeface="Effra"/>
                <a:ea typeface="Effra"/>
                <a:cs typeface="Effra"/>
                <a:sym typeface="Effra"/>
              </a:defRPr>
            </a:pPr>
            <a:r>
              <a:rPr lang="en-AU" sz="1200" dirty="0">
                <a:solidFill>
                  <a:srgbClr val="2E1C45"/>
                </a:solidFill>
                <a:latin typeface="Effra"/>
                <a:ea typeface="Effra"/>
                <a:cs typeface="Effra"/>
                <a:sym typeface="Effra"/>
              </a:rPr>
              <a:t>Developing a Theory of Change (TOC)</a:t>
            </a:r>
          </a:p>
        </p:txBody>
      </p:sp>
      <p:sp>
        <p:nvSpPr>
          <p:cNvPr id="22" name="Title 1">
            <a:extLst>
              <a:ext uri="{FF2B5EF4-FFF2-40B4-BE49-F238E27FC236}">
                <a16:creationId xmlns:a16="http://schemas.microsoft.com/office/drawing/2014/main" id="{166868AA-81E4-4247-802F-2CA7B8BCB551}"/>
              </a:ext>
            </a:extLst>
          </p:cNvPr>
          <p:cNvSpPr txBox="1">
            <a:spLocks/>
          </p:cNvSpPr>
          <p:nvPr/>
        </p:nvSpPr>
        <p:spPr>
          <a:xfrm>
            <a:off x="3893522" y="3099652"/>
            <a:ext cx="1410895" cy="1211091"/>
          </a:xfrm>
          <a:prstGeom prst="rect">
            <a:avLst/>
          </a:prstGeom>
        </p:spPr>
        <p:txBody>
          <a:bodyPr vert="horz" lIns="91440" tIns="45720" rIns="91440" bIns="45720" rtlCol="0" anchor="t">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defRPr b="0">
                <a:solidFill>
                  <a:srgbClr val="2E1C45"/>
                </a:solidFill>
                <a:latin typeface="Effra"/>
                <a:ea typeface="Effra"/>
                <a:cs typeface="Effra"/>
                <a:sym typeface="Effra"/>
              </a:defRPr>
            </a:pPr>
            <a:r>
              <a:rPr lang="en-AU" sz="1200" b="1" dirty="0">
                <a:solidFill>
                  <a:srgbClr val="2E1C45"/>
                </a:solidFill>
                <a:latin typeface="Effra"/>
                <a:ea typeface="Effra"/>
                <a:cs typeface="Effra"/>
                <a:sym typeface="Effra"/>
              </a:rPr>
              <a:t>Developmental evaluation</a:t>
            </a:r>
          </a:p>
          <a:p>
            <a:pPr algn="l">
              <a:defRPr b="0">
                <a:solidFill>
                  <a:srgbClr val="2E1C45"/>
                </a:solidFill>
                <a:latin typeface="Effra"/>
                <a:ea typeface="Effra"/>
                <a:cs typeface="Effra"/>
                <a:sym typeface="Effra"/>
              </a:defRPr>
            </a:pPr>
            <a:r>
              <a:rPr lang="en-AU" sz="1200" dirty="0">
                <a:solidFill>
                  <a:srgbClr val="2E1C45"/>
                </a:solidFill>
                <a:latin typeface="Effra"/>
                <a:ea typeface="Effra"/>
                <a:cs typeface="Effra"/>
                <a:sym typeface="Effra"/>
              </a:rPr>
              <a:t>Evidence on ideas</a:t>
            </a:r>
          </a:p>
          <a:p>
            <a:pPr algn="l">
              <a:defRPr b="0">
                <a:solidFill>
                  <a:srgbClr val="2E1C45"/>
                </a:solidFill>
                <a:latin typeface="Effra"/>
                <a:ea typeface="Effra"/>
                <a:cs typeface="Effra"/>
                <a:sym typeface="Effra"/>
              </a:defRPr>
            </a:pPr>
            <a:r>
              <a:rPr lang="en-AU" sz="1200" dirty="0">
                <a:solidFill>
                  <a:srgbClr val="2E1C45"/>
                </a:solidFill>
                <a:latin typeface="Effra"/>
                <a:ea typeface="Effra"/>
                <a:cs typeface="Effra"/>
                <a:sym typeface="Effra"/>
              </a:rPr>
              <a:t>Prototype TOC</a:t>
            </a:r>
          </a:p>
          <a:p>
            <a:pPr algn="l">
              <a:defRPr b="0">
                <a:solidFill>
                  <a:srgbClr val="2E1C45"/>
                </a:solidFill>
                <a:latin typeface="Effra"/>
                <a:ea typeface="Effra"/>
                <a:cs typeface="Effra"/>
                <a:sym typeface="Effra"/>
              </a:defRPr>
            </a:pPr>
            <a:r>
              <a:rPr lang="en-AU" sz="1200" dirty="0">
                <a:solidFill>
                  <a:srgbClr val="2E1C45"/>
                </a:solidFill>
                <a:latin typeface="Effra"/>
                <a:ea typeface="Effra"/>
                <a:cs typeface="Effra"/>
                <a:sym typeface="Effra"/>
              </a:rPr>
              <a:t>Negative TOC</a:t>
            </a:r>
          </a:p>
          <a:p>
            <a:pPr algn="l">
              <a:defRPr b="0">
                <a:solidFill>
                  <a:srgbClr val="2E1C45"/>
                </a:solidFill>
                <a:latin typeface="Effra"/>
                <a:ea typeface="Effra"/>
                <a:cs typeface="Effra"/>
                <a:sym typeface="Effra"/>
              </a:defRPr>
            </a:pPr>
            <a:r>
              <a:rPr lang="en-AU" sz="1200" dirty="0">
                <a:solidFill>
                  <a:srgbClr val="2E1C45"/>
                </a:solidFill>
                <a:latin typeface="Effra"/>
                <a:ea typeface="Effra"/>
                <a:cs typeface="Effra"/>
                <a:sym typeface="Effra"/>
              </a:rPr>
              <a:t>Rapid impact assessment</a:t>
            </a:r>
          </a:p>
          <a:p>
            <a:pPr algn="l">
              <a:defRPr b="0">
                <a:solidFill>
                  <a:srgbClr val="2E1C45"/>
                </a:solidFill>
                <a:latin typeface="Effra"/>
                <a:ea typeface="Effra"/>
                <a:cs typeface="Effra"/>
                <a:sym typeface="Effra"/>
              </a:defRPr>
            </a:pPr>
            <a:r>
              <a:rPr lang="en-AU" sz="1200" dirty="0">
                <a:solidFill>
                  <a:srgbClr val="2E1C45"/>
                </a:solidFill>
                <a:latin typeface="Effra"/>
                <a:ea typeface="Effra"/>
                <a:cs typeface="Effra"/>
                <a:sym typeface="Effra"/>
              </a:rPr>
              <a:t>EvalC3</a:t>
            </a:r>
          </a:p>
          <a:p>
            <a:pPr algn="l">
              <a:defRPr b="0">
                <a:solidFill>
                  <a:srgbClr val="2E1C45"/>
                </a:solidFill>
                <a:latin typeface="Effra"/>
                <a:ea typeface="Effra"/>
                <a:cs typeface="Effra"/>
                <a:sym typeface="Effra"/>
              </a:defRPr>
            </a:pPr>
            <a:endParaRPr lang="en-AU" sz="1200" dirty="0">
              <a:solidFill>
                <a:srgbClr val="2E1C45"/>
              </a:solidFill>
              <a:latin typeface="Effra"/>
              <a:ea typeface="Effra"/>
              <a:cs typeface="Effra"/>
              <a:sym typeface="Effra"/>
            </a:endParaRPr>
          </a:p>
        </p:txBody>
      </p:sp>
      <p:sp>
        <p:nvSpPr>
          <p:cNvPr id="23" name="Title 1">
            <a:extLst>
              <a:ext uri="{FF2B5EF4-FFF2-40B4-BE49-F238E27FC236}">
                <a16:creationId xmlns:a16="http://schemas.microsoft.com/office/drawing/2014/main" id="{87955CAF-4D62-F14A-BD91-C9EA2278A23B}"/>
              </a:ext>
            </a:extLst>
          </p:cNvPr>
          <p:cNvSpPr txBox="1">
            <a:spLocks/>
          </p:cNvSpPr>
          <p:nvPr/>
        </p:nvSpPr>
        <p:spPr>
          <a:xfrm>
            <a:off x="5395750" y="3099652"/>
            <a:ext cx="1389342" cy="1211091"/>
          </a:xfrm>
          <a:prstGeom prst="rect">
            <a:avLst/>
          </a:prstGeom>
        </p:spPr>
        <p:txBody>
          <a:bodyPr vert="horz" lIns="91440" tIns="45720" rIns="91440" bIns="45720" rtlCol="0" anchor="t">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defRPr>
                <a:solidFill>
                  <a:srgbClr val="2E1C45"/>
                </a:solidFill>
                <a:latin typeface="Effra"/>
                <a:ea typeface="Effra"/>
                <a:cs typeface="Effra"/>
                <a:sym typeface="Effra"/>
              </a:defRPr>
            </a:pPr>
            <a:r>
              <a:rPr lang="en-AU" sz="1200" b="1" dirty="0">
                <a:solidFill>
                  <a:srgbClr val="2E1C45"/>
                </a:solidFill>
                <a:latin typeface="Effra"/>
                <a:ea typeface="Effra"/>
                <a:cs typeface="Effra"/>
                <a:sym typeface="Effra"/>
              </a:rPr>
              <a:t>Pilot evaluation</a:t>
            </a:r>
          </a:p>
          <a:p>
            <a:pPr algn="l">
              <a:defRPr b="0">
                <a:solidFill>
                  <a:srgbClr val="2E1C45"/>
                </a:solidFill>
                <a:latin typeface="Effra"/>
                <a:ea typeface="Effra"/>
                <a:cs typeface="Effra"/>
                <a:sym typeface="Effra"/>
              </a:defRPr>
            </a:pPr>
            <a:r>
              <a:rPr lang="en-AU" sz="1200" dirty="0">
                <a:solidFill>
                  <a:srgbClr val="2E1C45"/>
                </a:solidFill>
                <a:latin typeface="Effra"/>
                <a:ea typeface="Effra"/>
                <a:cs typeface="Effra"/>
                <a:sym typeface="Effra"/>
              </a:rPr>
              <a:t>RCTs</a:t>
            </a:r>
          </a:p>
          <a:p>
            <a:pPr algn="l">
              <a:defRPr b="0">
                <a:solidFill>
                  <a:srgbClr val="2E1C45"/>
                </a:solidFill>
                <a:latin typeface="Effra"/>
                <a:ea typeface="Effra"/>
                <a:cs typeface="Effra"/>
                <a:sym typeface="Effra"/>
              </a:defRPr>
            </a:pPr>
            <a:r>
              <a:rPr lang="en-AU" sz="1200" dirty="0">
                <a:solidFill>
                  <a:srgbClr val="2E1C45"/>
                </a:solidFill>
                <a:latin typeface="Effra"/>
                <a:ea typeface="Effra"/>
                <a:cs typeface="Effra"/>
                <a:sym typeface="Effra"/>
              </a:rPr>
              <a:t>Realist</a:t>
            </a:r>
          </a:p>
          <a:p>
            <a:pPr algn="l">
              <a:defRPr b="0">
                <a:solidFill>
                  <a:srgbClr val="2E1C45"/>
                </a:solidFill>
                <a:latin typeface="Effra"/>
                <a:ea typeface="Effra"/>
                <a:cs typeface="Effra"/>
                <a:sym typeface="Effra"/>
              </a:defRPr>
            </a:pPr>
            <a:r>
              <a:rPr lang="en-AU" sz="1200" dirty="0">
                <a:solidFill>
                  <a:srgbClr val="2E1C45"/>
                </a:solidFill>
                <a:latin typeface="Effra"/>
                <a:ea typeface="Effra"/>
                <a:cs typeface="Effra"/>
                <a:sym typeface="Effra"/>
              </a:rPr>
              <a:t>QCA</a:t>
            </a:r>
          </a:p>
          <a:p>
            <a:pPr algn="l">
              <a:defRPr b="0">
                <a:solidFill>
                  <a:srgbClr val="2E1C45"/>
                </a:solidFill>
                <a:latin typeface="Effra"/>
                <a:ea typeface="Effra"/>
                <a:cs typeface="Effra"/>
                <a:sym typeface="Effra"/>
              </a:defRPr>
            </a:pPr>
            <a:r>
              <a:rPr lang="en-AU" sz="1200" dirty="0">
                <a:solidFill>
                  <a:srgbClr val="2E1C45"/>
                </a:solidFill>
                <a:latin typeface="Effra"/>
                <a:ea typeface="Effra"/>
                <a:cs typeface="Effra"/>
                <a:sym typeface="Effra"/>
              </a:rPr>
              <a:t>Decision-making tools</a:t>
            </a:r>
          </a:p>
          <a:p>
            <a:pPr algn="l">
              <a:defRPr b="0">
                <a:solidFill>
                  <a:srgbClr val="2E1C45"/>
                </a:solidFill>
                <a:latin typeface="Effra"/>
                <a:ea typeface="Effra"/>
                <a:cs typeface="Effra"/>
                <a:sym typeface="Effra"/>
              </a:defRPr>
            </a:pPr>
            <a:r>
              <a:rPr lang="en-AU" sz="1200" dirty="0">
                <a:solidFill>
                  <a:srgbClr val="2E1C45"/>
                </a:solidFill>
                <a:latin typeface="Effra"/>
                <a:ea typeface="Effra"/>
                <a:cs typeface="Effra"/>
                <a:sym typeface="Effra"/>
              </a:rPr>
              <a:t>Formative &amp; summative </a:t>
            </a:r>
            <a:r>
              <a:rPr lang="en-AU" sz="1200" dirty="0" err="1">
                <a:solidFill>
                  <a:srgbClr val="2E1C45"/>
                </a:solidFill>
                <a:latin typeface="Effra"/>
                <a:ea typeface="Effra"/>
                <a:cs typeface="Effra"/>
                <a:sym typeface="Effra"/>
              </a:rPr>
              <a:t>eval</a:t>
            </a:r>
            <a:endParaRPr lang="en-AU" sz="1200" dirty="0">
              <a:solidFill>
                <a:srgbClr val="2E1C45"/>
              </a:solidFill>
              <a:latin typeface="Effra"/>
              <a:ea typeface="Effra"/>
              <a:cs typeface="Effra"/>
              <a:sym typeface="Effra"/>
            </a:endParaRPr>
          </a:p>
          <a:p>
            <a:pPr algn="l">
              <a:defRPr b="0">
                <a:solidFill>
                  <a:srgbClr val="2E1C45"/>
                </a:solidFill>
                <a:latin typeface="Effra"/>
                <a:ea typeface="Effra"/>
                <a:cs typeface="Effra"/>
                <a:sym typeface="Effra"/>
              </a:defRPr>
            </a:pPr>
            <a:r>
              <a:rPr lang="en-AU" sz="1200" dirty="0">
                <a:solidFill>
                  <a:srgbClr val="2E1C45"/>
                </a:solidFill>
                <a:latin typeface="Effra"/>
                <a:ea typeface="Effra"/>
                <a:cs typeface="Effra"/>
                <a:sym typeface="Effra"/>
              </a:rPr>
              <a:t>MSC</a:t>
            </a:r>
          </a:p>
        </p:txBody>
      </p:sp>
      <p:sp>
        <p:nvSpPr>
          <p:cNvPr id="24" name="Title 1">
            <a:extLst>
              <a:ext uri="{FF2B5EF4-FFF2-40B4-BE49-F238E27FC236}">
                <a16:creationId xmlns:a16="http://schemas.microsoft.com/office/drawing/2014/main" id="{F93957D6-A2AD-9442-8902-2600BB769C23}"/>
              </a:ext>
            </a:extLst>
          </p:cNvPr>
          <p:cNvSpPr txBox="1">
            <a:spLocks/>
          </p:cNvSpPr>
          <p:nvPr/>
        </p:nvSpPr>
        <p:spPr>
          <a:xfrm>
            <a:off x="6985063" y="3099652"/>
            <a:ext cx="1581994" cy="1211091"/>
          </a:xfrm>
          <a:prstGeom prst="rect">
            <a:avLst/>
          </a:prstGeom>
        </p:spPr>
        <p:txBody>
          <a:bodyPr vert="horz" lIns="91440" tIns="45720" rIns="91440" bIns="45720" rtlCol="0" anchor="t">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defRPr>
                <a:solidFill>
                  <a:srgbClr val="2E1C45"/>
                </a:solidFill>
                <a:latin typeface="Effra"/>
                <a:ea typeface="Effra"/>
                <a:cs typeface="Effra"/>
                <a:sym typeface="Effra"/>
              </a:defRPr>
            </a:pPr>
            <a:r>
              <a:rPr lang="en-AU" sz="1200" b="1" dirty="0">
                <a:solidFill>
                  <a:srgbClr val="2E1C45"/>
                </a:solidFill>
                <a:latin typeface="Effra"/>
                <a:ea typeface="Effra"/>
                <a:cs typeface="Effra"/>
                <a:sym typeface="Effra"/>
              </a:rPr>
              <a:t>Broader impacts</a:t>
            </a:r>
          </a:p>
          <a:p>
            <a:pPr algn="l">
              <a:defRPr b="0">
                <a:solidFill>
                  <a:srgbClr val="2E1C45"/>
                </a:solidFill>
                <a:latin typeface="Effra"/>
                <a:ea typeface="Effra"/>
                <a:cs typeface="Effra"/>
                <a:sym typeface="Effra"/>
              </a:defRPr>
            </a:pPr>
            <a:r>
              <a:rPr lang="en-AU" sz="1200" dirty="0">
                <a:solidFill>
                  <a:srgbClr val="2E1C45"/>
                </a:solidFill>
                <a:latin typeface="Effra"/>
                <a:ea typeface="Effra"/>
                <a:cs typeface="Effra"/>
                <a:sym typeface="Effra"/>
              </a:rPr>
              <a:t>SIPSI</a:t>
            </a:r>
          </a:p>
          <a:p>
            <a:pPr algn="l">
              <a:defRPr b="0">
                <a:solidFill>
                  <a:srgbClr val="2E1C45"/>
                </a:solidFill>
                <a:latin typeface="Effra"/>
                <a:ea typeface="Effra"/>
                <a:cs typeface="Effra"/>
                <a:sym typeface="Effra"/>
              </a:defRPr>
            </a:pPr>
            <a:r>
              <a:rPr lang="en-AU" sz="1200" dirty="0">
                <a:solidFill>
                  <a:srgbClr val="2E1C45"/>
                </a:solidFill>
                <a:latin typeface="Effra"/>
                <a:ea typeface="Effra"/>
                <a:cs typeface="Effra"/>
                <a:sym typeface="Effra"/>
              </a:rPr>
              <a:t>End-line measurement</a:t>
            </a:r>
          </a:p>
          <a:p>
            <a:pPr algn="l">
              <a:defRPr b="0">
                <a:solidFill>
                  <a:srgbClr val="2E1C45"/>
                </a:solidFill>
                <a:latin typeface="Effra"/>
                <a:ea typeface="Effra"/>
                <a:cs typeface="Effra"/>
                <a:sym typeface="Effra"/>
              </a:defRPr>
            </a:pPr>
            <a:r>
              <a:rPr lang="en-AU" sz="1200" dirty="0">
                <a:solidFill>
                  <a:srgbClr val="2E1C45"/>
                </a:solidFill>
                <a:latin typeface="Effra"/>
                <a:ea typeface="Effra"/>
                <a:cs typeface="Effra"/>
                <a:sym typeface="Effra"/>
              </a:rPr>
              <a:t>Trend data</a:t>
            </a:r>
          </a:p>
          <a:p>
            <a:pPr algn="l">
              <a:defRPr b="0">
                <a:solidFill>
                  <a:srgbClr val="2E1C45"/>
                </a:solidFill>
                <a:latin typeface="Effra"/>
                <a:ea typeface="Effra"/>
                <a:cs typeface="Effra"/>
                <a:sym typeface="Effra"/>
              </a:defRPr>
            </a:pPr>
            <a:r>
              <a:rPr lang="en-AU" sz="1200" dirty="0">
                <a:solidFill>
                  <a:srgbClr val="2E1C45"/>
                </a:solidFill>
                <a:latin typeface="Effra"/>
                <a:ea typeface="Effra"/>
                <a:cs typeface="Effra"/>
                <a:sym typeface="Effra"/>
              </a:rPr>
              <a:t>Contribution analysis</a:t>
            </a:r>
          </a:p>
          <a:p>
            <a:pPr algn="l">
              <a:defRPr b="0">
                <a:solidFill>
                  <a:srgbClr val="2E1C45"/>
                </a:solidFill>
                <a:latin typeface="Effra"/>
                <a:ea typeface="Effra"/>
                <a:cs typeface="Effra"/>
                <a:sym typeface="Effra"/>
              </a:defRPr>
            </a:pPr>
            <a:r>
              <a:rPr lang="en-AU" sz="1200" dirty="0">
                <a:solidFill>
                  <a:srgbClr val="2E1C45"/>
                </a:solidFill>
                <a:latin typeface="Effra"/>
                <a:ea typeface="Effra"/>
                <a:cs typeface="Effra"/>
                <a:sym typeface="Effra"/>
              </a:rPr>
              <a:t>Formative &amp; summative </a:t>
            </a:r>
            <a:r>
              <a:rPr lang="en-AU" sz="1200" dirty="0" err="1">
                <a:solidFill>
                  <a:srgbClr val="2E1C45"/>
                </a:solidFill>
                <a:latin typeface="Effra"/>
                <a:ea typeface="Effra"/>
                <a:cs typeface="Effra"/>
                <a:sym typeface="Effra"/>
              </a:rPr>
              <a:t>eval</a:t>
            </a:r>
            <a:endParaRPr lang="en-AU" sz="1200" dirty="0">
              <a:solidFill>
                <a:srgbClr val="2E1C45"/>
              </a:solidFill>
              <a:latin typeface="Effra"/>
              <a:ea typeface="Effra"/>
              <a:cs typeface="Effra"/>
              <a:sym typeface="Effra"/>
            </a:endParaRPr>
          </a:p>
        </p:txBody>
      </p:sp>
      <p:sp>
        <p:nvSpPr>
          <p:cNvPr id="25" name="Title 1">
            <a:extLst>
              <a:ext uri="{FF2B5EF4-FFF2-40B4-BE49-F238E27FC236}">
                <a16:creationId xmlns:a16="http://schemas.microsoft.com/office/drawing/2014/main" id="{2D79A625-36B5-A145-88DE-50A58825A21D}"/>
              </a:ext>
            </a:extLst>
          </p:cNvPr>
          <p:cNvSpPr txBox="1">
            <a:spLocks/>
          </p:cNvSpPr>
          <p:nvPr/>
        </p:nvSpPr>
        <p:spPr>
          <a:xfrm>
            <a:off x="435425" y="4854168"/>
            <a:ext cx="8745033" cy="294779"/>
          </a:xfrm>
          <a:prstGeom prst="rect">
            <a:avLst/>
          </a:prstGeom>
        </p:spPr>
        <p:txBody>
          <a:bodyPr vert="horz" lIns="91440" tIns="45720" rIns="91440" bIns="45720" rtlCol="0" anchor="t">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defRPr b="0">
                <a:solidFill>
                  <a:srgbClr val="2E1C45"/>
                </a:solidFill>
                <a:latin typeface="Effra"/>
                <a:ea typeface="Effra"/>
                <a:cs typeface="Effra"/>
                <a:sym typeface="Effra"/>
              </a:defRPr>
            </a:pPr>
            <a:r>
              <a:rPr lang="en-AU" sz="1200" b="1" dirty="0">
                <a:solidFill>
                  <a:srgbClr val="2E1C45"/>
                </a:solidFill>
                <a:latin typeface="Effra"/>
                <a:ea typeface="Effra"/>
                <a:cs typeface="Effra"/>
                <a:sym typeface="Effra"/>
              </a:rPr>
              <a:t>All phases: </a:t>
            </a:r>
            <a:r>
              <a:rPr lang="en-AU" sz="1200" dirty="0">
                <a:solidFill>
                  <a:srgbClr val="2E1C45"/>
                </a:solidFill>
                <a:latin typeface="Effra"/>
                <a:ea typeface="Effra"/>
                <a:cs typeface="Effra"/>
                <a:sym typeface="Effra"/>
              </a:rPr>
              <a:t>Modelling e.g. using Theory of Change  |  Evaluating process and/or capability  |  Iterating the evaluation framework</a:t>
            </a:r>
          </a:p>
        </p:txBody>
      </p:sp>
    </p:spTree>
    <p:extLst>
      <p:ext uri="{BB962C8B-B14F-4D97-AF65-F5344CB8AC3E}">
        <p14:creationId xmlns:p14="http://schemas.microsoft.com/office/powerpoint/2010/main" val="221630555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52CAEE85-A3C9-3A43-9B74-063F372A0198}"/>
              </a:ext>
            </a:extLst>
          </p:cNvPr>
          <p:cNvSpPr/>
          <p:nvPr/>
        </p:nvSpPr>
        <p:spPr>
          <a:xfrm>
            <a:off x="0" y="0"/>
            <a:ext cx="9144000" cy="5143500"/>
          </a:xfrm>
          <a:prstGeom prst="rect">
            <a:avLst/>
          </a:prstGeom>
          <a:solidFill>
            <a:srgbClr val="376F2F"/>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t> </a:t>
            </a:r>
          </a:p>
        </p:txBody>
      </p:sp>
      <p:sp>
        <p:nvSpPr>
          <p:cNvPr id="5" name="Title 1">
            <a:extLst>
              <a:ext uri="{FF2B5EF4-FFF2-40B4-BE49-F238E27FC236}">
                <a16:creationId xmlns:a16="http://schemas.microsoft.com/office/drawing/2014/main" id="{EF644596-DE3B-0C40-AEC5-74979F429FA5}"/>
              </a:ext>
            </a:extLst>
          </p:cNvPr>
          <p:cNvSpPr txBox="1">
            <a:spLocks/>
          </p:cNvSpPr>
          <p:nvPr/>
        </p:nvSpPr>
        <p:spPr>
          <a:xfrm>
            <a:off x="0" y="1351723"/>
            <a:ext cx="9144000" cy="1596978"/>
          </a:xfrm>
          <a:prstGeom prst="rect">
            <a:avLst/>
          </a:prstGeom>
        </p:spPr>
        <p:txBody>
          <a:bodyPr vert="horz" lIns="91440" tIns="45720" rIns="91440" bIns="45720" rtlCol="0" anchor="t">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sz="5400" i="1" dirty="0">
                <a:solidFill>
                  <a:schemeClr val="bg1"/>
                </a:solidFill>
                <a:latin typeface="Tarzana Nar OT"/>
                <a:cs typeface="Tarzana Nar OT"/>
              </a:rPr>
              <a:t>Collecting and </a:t>
            </a:r>
          </a:p>
          <a:p>
            <a:r>
              <a:rPr lang="en-US" sz="5400" i="1" dirty="0">
                <a:solidFill>
                  <a:schemeClr val="bg1"/>
                </a:solidFill>
                <a:latin typeface="Tarzana Nar OT"/>
                <a:cs typeface="Tarzana Nar OT"/>
              </a:rPr>
              <a:t>understanding evidence </a:t>
            </a:r>
          </a:p>
          <a:p>
            <a:r>
              <a:rPr lang="en-US" sz="5400" i="1" dirty="0">
                <a:solidFill>
                  <a:schemeClr val="bg1"/>
                </a:solidFill>
                <a:latin typeface="Tarzana Nar OT"/>
                <a:cs typeface="Tarzana Nar OT"/>
              </a:rPr>
              <a:t>in order to assess impact</a:t>
            </a:r>
            <a:endParaRPr lang="en-US" sz="4000" i="1" dirty="0">
              <a:solidFill>
                <a:schemeClr val="bg1"/>
              </a:solidFill>
              <a:latin typeface="Tarzana Nar OT"/>
              <a:cs typeface="Tarzana Nar OT"/>
            </a:endParaRPr>
          </a:p>
        </p:txBody>
      </p:sp>
    </p:spTree>
    <p:extLst>
      <p:ext uri="{BB962C8B-B14F-4D97-AF65-F5344CB8AC3E}">
        <p14:creationId xmlns:p14="http://schemas.microsoft.com/office/powerpoint/2010/main" val="204877846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5DB4FC23-4782-9C49-8E1A-D259F712062A}"/>
              </a:ext>
            </a:extLst>
          </p:cNvPr>
          <p:cNvSpPr/>
          <p:nvPr/>
        </p:nvSpPr>
        <p:spPr>
          <a:xfrm>
            <a:off x="0" y="0"/>
            <a:ext cx="9144000" cy="5143500"/>
          </a:xfrm>
          <a:prstGeom prst="rect">
            <a:avLst/>
          </a:prstGeom>
          <a:solidFill>
            <a:srgbClr val="9D3652"/>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t> </a:t>
            </a:r>
          </a:p>
        </p:txBody>
      </p:sp>
      <p:sp>
        <p:nvSpPr>
          <p:cNvPr id="6" name="Title 1">
            <a:extLst>
              <a:ext uri="{FF2B5EF4-FFF2-40B4-BE49-F238E27FC236}">
                <a16:creationId xmlns:a16="http://schemas.microsoft.com/office/drawing/2014/main" id="{7BDB1E22-09BE-7E4B-A5C9-4374A665F718}"/>
              </a:ext>
            </a:extLst>
          </p:cNvPr>
          <p:cNvSpPr txBox="1">
            <a:spLocks/>
          </p:cNvSpPr>
          <p:nvPr/>
        </p:nvSpPr>
        <p:spPr>
          <a:xfrm>
            <a:off x="685800" y="755547"/>
            <a:ext cx="4721087" cy="831515"/>
          </a:xfrm>
          <a:prstGeom prst="rect">
            <a:avLst/>
          </a:prstGeom>
        </p:spPr>
        <p:txBody>
          <a:bodyPr vert="horz" lIns="91440" tIns="45720" rIns="91440" bIns="45720" rtlCol="0" anchor="t">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US" sz="5400" b="1" dirty="0">
                <a:solidFill>
                  <a:schemeClr val="bg1"/>
                </a:solidFill>
                <a:latin typeface="Tarzana Nar OT"/>
                <a:cs typeface="Tarzana Nar OT"/>
              </a:rPr>
              <a:t>MEL process</a:t>
            </a:r>
            <a:endParaRPr lang="en-US" sz="4000" dirty="0">
              <a:solidFill>
                <a:schemeClr val="bg1"/>
              </a:solidFill>
              <a:latin typeface="Tarzana Nar OT"/>
              <a:cs typeface="Tarzana Nar OT"/>
            </a:endParaRPr>
          </a:p>
        </p:txBody>
      </p:sp>
      <p:sp>
        <p:nvSpPr>
          <p:cNvPr id="9" name="Title 1">
            <a:extLst>
              <a:ext uri="{FF2B5EF4-FFF2-40B4-BE49-F238E27FC236}">
                <a16:creationId xmlns:a16="http://schemas.microsoft.com/office/drawing/2014/main" id="{D1E976E4-1AC2-CB4C-9632-4CC957BB5172}"/>
              </a:ext>
            </a:extLst>
          </p:cNvPr>
          <p:cNvSpPr txBox="1">
            <a:spLocks/>
          </p:cNvSpPr>
          <p:nvPr/>
        </p:nvSpPr>
        <p:spPr>
          <a:xfrm>
            <a:off x="701141" y="1703672"/>
            <a:ext cx="5189519" cy="2839452"/>
          </a:xfrm>
          <a:prstGeom prst="rect">
            <a:avLst/>
          </a:prstGeom>
        </p:spPr>
        <p:txBody>
          <a:bodyPr vert="horz" lIns="91440" tIns="45720" rIns="91440" bIns="45720" rtlCol="0" anchor="t">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US" sz="2800" dirty="0">
                <a:latin typeface="Tarzana Nar OT"/>
                <a:cs typeface="Tarzana Nar OT"/>
              </a:rPr>
              <a:t>Steps to setting up and implementing a monitoring, evaluation and learning plan</a:t>
            </a:r>
          </a:p>
          <a:p>
            <a:pPr marL="514350" indent="-514350" algn="l">
              <a:buFont typeface="+mj-lt"/>
              <a:buAutoNum type="arabicPeriod"/>
            </a:pPr>
            <a:r>
              <a:rPr lang="en-US" sz="2800" dirty="0">
                <a:latin typeface="Tarzana Nar OT"/>
                <a:cs typeface="Tarzana Nar OT"/>
              </a:rPr>
              <a:t>Getting ready for evaluation</a:t>
            </a:r>
          </a:p>
          <a:p>
            <a:pPr marL="514350" indent="-514350" algn="l">
              <a:buFont typeface="+mj-lt"/>
              <a:buAutoNum type="arabicPeriod"/>
            </a:pPr>
            <a:r>
              <a:rPr lang="en-US" sz="2800" dirty="0">
                <a:latin typeface="Tarzana Nar OT"/>
                <a:cs typeface="Tarzana Nar OT"/>
              </a:rPr>
              <a:t>Developing and running a test</a:t>
            </a:r>
          </a:p>
          <a:p>
            <a:pPr marL="514350" indent="-514350" algn="l">
              <a:buFont typeface="+mj-lt"/>
              <a:buAutoNum type="arabicPeriod"/>
            </a:pPr>
            <a:r>
              <a:rPr lang="en-US" sz="2800" dirty="0">
                <a:latin typeface="Tarzana Nar OT"/>
                <a:cs typeface="Tarzana Nar OT"/>
              </a:rPr>
              <a:t>Monitoring</a:t>
            </a:r>
          </a:p>
          <a:p>
            <a:pPr marL="514350" indent="-514350" algn="l">
              <a:buFont typeface="+mj-lt"/>
              <a:buAutoNum type="arabicPeriod"/>
            </a:pPr>
            <a:r>
              <a:rPr lang="en-US" sz="2800" dirty="0">
                <a:latin typeface="Tarzana Nar OT"/>
                <a:cs typeface="Tarzana Nar OT"/>
              </a:rPr>
              <a:t>Evaluation and learning</a:t>
            </a:r>
          </a:p>
        </p:txBody>
      </p:sp>
    </p:spTree>
    <p:extLst>
      <p:ext uri="{BB962C8B-B14F-4D97-AF65-F5344CB8AC3E}">
        <p14:creationId xmlns:p14="http://schemas.microsoft.com/office/powerpoint/2010/main" val="54937711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6843FEA8-9280-F946-A40A-C635739552A1}"/>
              </a:ext>
            </a:extLst>
          </p:cNvPr>
          <p:cNvSpPr txBox="1">
            <a:spLocks/>
          </p:cNvSpPr>
          <p:nvPr/>
        </p:nvSpPr>
        <p:spPr>
          <a:xfrm>
            <a:off x="626166" y="356813"/>
            <a:ext cx="8205952" cy="1043941"/>
          </a:xfrm>
          <a:prstGeom prst="rect">
            <a:avLst/>
          </a:prstGeom>
        </p:spPr>
        <p:txBody>
          <a:bodyPr vert="horz" lIns="91440" tIns="45720" rIns="91440" bIns="45720" rtlCol="0" anchor="t">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US" b="1" dirty="0">
                <a:solidFill>
                  <a:srgbClr val="9D3652"/>
                </a:solidFill>
                <a:latin typeface="Tarzana Nar OT"/>
                <a:cs typeface="Tarzana Nar OT"/>
              </a:rPr>
              <a:t>Getting ready for evaluation</a:t>
            </a:r>
            <a:endParaRPr lang="en-US" dirty="0">
              <a:solidFill>
                <a:srgbClr val="9D3652"/>
              </a:solidFill>
              <a:latin typeface="Tarzana Nar OT"/>
              <a:cs typeface="Tarzana Nar OT"/>
            </a:endParaRPr>
          </a:p>
        </p:txBody>
      </p:sp>
      <p:sp>
        <p:nvSpPr>
          <p:cNvPr id="3" name="Title 1">
            <a:extLst>
              <a:ext uri="{FF2B5EF4-FFF2-40B4-BE49-F238E27FC236}">
                <a16:creationId xmlns:a16="http://schemas.microsoft.com/office/drawing/2014/main" id="{BE3CE192-4242-6642-8CA0-C9253AE02D5D}"/>
              </a:ext>
            </a:extLst>
          </p:cNvPr>
          <p:cNvSpPr txBox="1">
            <a:spLocks/>
          </p:cNvSpPr>
          <p:nvPr/>
        </p:nvSpPr>
        <p:spPr>
          <a:xfrm>
            <a:off x="685800" y="1039860"/>
            <a:ext cx="8208818" cy="2216051"/>
          </a:xfrm>
          <a:prstGeom prst="rect">
            <a:avLst/>
          </a:prstGeom>
        </p:spPr>
        <p:txBody>
          <a:bodyPr vert="horz" lIns="91440" tIns="45720" rIns="91440" bIns="45720" rtlCol="0" anchor="t">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AU" sz="1800" dirty="0">
                <a:latin typeface="Tarzana Nar OT"/>
              </a:rPr>
              <a:t>If you know that you will need to evaluate the results of your work, develop a MEL plan as early as possible.</a:t>
            </a:r>
          </a:p>
          <a:p>
            <a:pPr algn="l"/>
            <a:endParaRPr lang="en-AU" sz="1800" dirty="0">
              <a:latin typeface="Tarzana Nar OT"/>
            </a:endParaRPr>
          </a:p>
          <a:p>
            <a:pPr algn="l"/>
            <a:r>
              <a:rPr lang="en-AU" sz="1800" dirty="0">
                <a:latin typeface="Tarzana Nar OT"/>
              </a:rPr>
              <a:t>A MEL plan answers the following questions:</a:t>
            </a:r>
          </a:p>
          <a:p>
            <a:pPr marL="457200" indent="-457200" algn="l">
              <a:buFont typeface="Arial" panose="020B0604020202020204" pitchFamily="34" charset="0"/>
              <a:buChar char="•"/>
            </a:pPr>
            <a:r>
              <a:rPr lang="en-AU" sz="1800" b="1" dirty="0">
                <a:latin typeface="Tarzana Nar OT"/>
              </a:rPr>
              <a:t>Why evaluation? </a:t>
            </a:r>
            <a:r>
              <a:rPr lang="en-AU" sz="1800" dirty="0">
                <a:latin typeface="Tarzana Nar OT"/>
              </a:rPr>
              <a:t>Purpose, objective and scope of evaluation</a:t>
            </a:r>
          </a:p>
          <a:p>
            <a:pPr marL="457200" indent="-457200" algn="l">
              <a:buFont typeface="Arial" panose="020B0604020202020204" pitchFamily="34" charset="0"/>
              <a:buChar char="•"/>
            </a:pPr>
            <a:r>
              <a:rPr lang="en-AU" sz="1800" b="1" dirty="0">
                <a:latin typeface="Tarzana Nar OT"/>
              </a:rPr>
              <a:t>Who is the evaluation for? </a:t>
            </a:r>
            <a:r>
              <a:rPr lang="en-AU" sz="1800" dirty="0">
                <a:latin typeface="Tarzana Nar OT"/>
              </a:rPr>
              <a:t>Audience</a:t>
            </a:r>
          </a:p>
          <a:p>
            <a:pPr marL="457200" indent="-457200" algn="l">
              <a:buFont typeface="Arial" panose="020B0604020202020204" pitchFamily="34" charset="0"/>
              <a:buChar char="•"/>
            </a:pPr>
            <a:r>
              <a:rPr lang="en-AU" sz="1800" b="1" dirty="0">
                <a:latin typeface="Tarzana Nar OT"/>
              </a:rPr>
              <a:t>What do you want to learn? </a:t>
            </a:r>
            <a:r>
              <a:rPr lang="en-AU" sz="1800" dirty="0">
                <a:latin typeface="Tarzana Nar OT"/>
              </a:rPr>
              <a:t>Evaluation threads or tracks (e.g. one track for team capability and one for participant impact) with key evaluation questions and sub-questions for each track</a:t>
            </a:r>
          </a:p>
          <a:p>
            <a:pPr marL="457200" indent="-457200" algn="l">
              <a:buFont typeface="Arial" panose="020B0604020202020204" pitchFamily="34" charset="0"/>
              <a:buChar char="•"/>
            </a:pPr>
            <a:r>
              <a:rPr lang="en-AU" sz="1800" b="1" dirty="0">
                <a:latin typeface="Tarzana Nar OT"/>
              </a:rPr>
              <a:t>What approach will you take? </a:t>
            </a:r>
            <a:r>
              <a:rPr lang="en-AU" sz="1800" dirty="0">
                <a:latin typeface="Tarzana Nar OT"/>
              </a:rPr>
              <a:t>Evaluation approach (methods) and principles</a:t>
            </a:r>
          </a:p>
          <a:p>
            <a:pPr marL="457200" indent="-457200" algn="l">
              <a:buFont typeface="Arial" panose="020B0604020202020204" pitchFamily="34" charset="0"/>
              <a:buChar char="•"/>
            </a:pPr>
            <a:r>
              <a:rPr lang="en-AU" sz="1800" b="1" dirty="0">
                <a:latin typeface="Tarzana Nar OT"/>
              </a:rPr>
              <a:t>What process and timeline </a:t>
            </a:r>
            <a:r>
              <a:rPr lang="en-AU" sz="1800" dirty="0">
                <a:latin typeface="Tarzana Nar OT"/>
              </a:rPr>
              <a:t>will you follow? What resources do you need?</a:t>
            </a:r>
          </a:p>
          <a:p>
            <a:pPr algn="l"/>
            <a:endParaRPr lang="en-AU" sz="1800" dirty="0">
              <a:latin typeface="Tarzana Nar OT"/>
            </a:endParaRPr>
          </a:p>
          <a:p>
            <a:pPr algn="l"/>
            <a:r>
              <a:rPr lang="en-AU" sz="1800" dirty="0">
                <a:latin typeface="Tarzana Nar OT"/>
              </a:rPr>
              <a:t>For some work you may need a formal </a:t>
            </a:r>
            <a:r>
              <a:rPr lang="en-AU" sz="1800" b="1" dirty="0">
                <a:latin typeface="Tarzana Nar OT"/>
              </a:rPr>
              <a:t>evaluation framework and plan</a:t>
            </a:r>
            <a:r>
              <a:rPr lang="en-AU" sz="1800" dirty="0">
                <a:latin typeface="Tarzana Nar OT"/>
              </a:rPr>
              <a:t>. </a:t>
            </a:r>
          </a:p>
        </p:txBody>
      </p:sp>
      <p:sp>
        <p:nvSpPr>
          <p:cNvPr id="4" name="Title 1">
            <a:extLst>
              <a:ext uri="{FF2B5EF4-FFF2-40B4-BE49-F238E27FC236}">
                <a16:creationId xmlns:a16="http://schemas.microsoft.com/office/drawing/2014/main" id="{0D27B599-A196-AA47-A27B-96BFB5CFE608}"/>
              </a:ext>
            </a:extLst>
          </p:cNvPr>
          <p:cNvSpPr txBox="1">
            <a:spLocks/>
          </p:cNvSpPr>
          <p:nvPr/>
        </p:nvSpPr>
        <p:spPr>
          <a:xfrm>
            <a:off x="435425" y="4756196"/>
            <a:ext cx="8745033" cy="294779"/>
          </a:xfrm>
          <a:prstGeom prst="rect">
            <a:avLst/>
          </a:prstGeom>
        </p:spPr>
        <p:txBody>
          <a:bodyPr vert="horz" lIns="91440" tIns="45720" rIns="91440" bIns="45720" rtlCol="0" anchor="t">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defRPr b="0">
                <a:solidFill>
                  <a:srgbClr val="2E1C45"/>
                </a:solidFill>
                <a:latin typeface="Effra"/>
                <a:ea typeface="Effra"/>
                <a:cs typeface="Effra"/>
                <a:sym typeface="Effra"/>
              </a:defRPr>
            </a:pPr>
            <a:r>
              <a:rPr lang="en-AU" sz="1200" i="1" dirty="0">
                <a:solidFill>
                  <a:srgbClr val="2E1C45"/>
                </a:solidFill>
                <a:latin typeface="Tarzana Wide OT" panose="02000606030000020003" pitchFamily="2" charset="77"/>
                <a:ea typeface="Effra"/>
                <a:cs typeface="Effra"/>
                <a:sym typeface="Effra"/>
              </a:rPr>
              <a:t>For more information: Refer to </a:t>
            </a:r>
            <a:r>
              <a:rPr lang="en-AU" sz="1200" b="1" i="1" dirty="0">
                <a:solidFill>
                  <a:srgbClr val="2E1C45"/>
                </a:solidFill>
                <a:latin typeface="Tarzana Wide OT" panose="02000606030000020003" pitchFamily="2" charset="77"/>
                <a:ea typeface="Effra"/>
                <a:cs typeface="Effra"/>
                <a:sym typeface="Effra"/>
              </a:rPr>
              <a:t>‘</a:t>
            </a:r>
            <a:r>
              <a:rPr lang="en-AU" sz="1200" i="1" dirty="0">
                <a:solidFill>
                  <a:srgbClr val="2E1C45"/>
                </a:solidFill>
                <a:latin typeface="Tarzana Wide OT" panose="02000606030000020003" pitchFamily="2" charset="77"/>
                <a:ea typeface="Effra"/>
                <a:cs typeface="Effra"/>
                <a:sym typeface="Effra"/>
              </a:rPr>
              <a:t>Components of an evaluation framework’ and the ‘RIN Evaluation Framework’ example</a:t>
            </a:r>
          </a:p>
        </p:txBody>
      </p:sp>
    </p:spTree>
    <p:extLst>
      <p:ext uri="{BB962C8B-B14F-4D97-AF65-F5344CB8AC3E}">
        <p14:creationId xmlns:p14="http://schemas.microsoft.com/office/powerpoint/2010/main" val="263980256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E5EC072A-3651-F34B-831C-B9C725047841}"/>
              </a:ext>
            </a:extLst>
          </p:cNvPr>
          <p:cNvSpPr/>
          <p:nvPr/>
        </p:nvSpPr>
        <p:spPr>
          <a:xfrm>
            <a:off x="0" y="0"/>
            <a:ext cx="9144000" cy="5143500"/>
          </a:xfrm>
          <a:prstGeom prst="rect">
            <a:avLst/>
          </a:prstGeom>
          <a:solidFill>
            <a:srgbClr val="9D3652"/>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t> </a:t>
            </a:r>
          </a:p>
        </p:txBody>
      </p:sp>
      <p:sp>
        <p:nvSpPr>
          <p:cNvPr id="59" name="Circle">
            <a:extLst>
              <a:ext uri="{FF2B5EF4-FFF2-40B4-BE49-F238E27FC236}">
                <a16:creationId xmlns:a16="http://schemas.microsoft.com/office/drawing/2014/main" id="{72A42266-397A-AE45-9606-95F01966AA5B}"/>
              </a:ext>
            </a:extLst>
          </p:cNvPr>
          <p:cNvSpPr/>
          <p:nvPr/>
        </p:nvSpPr>
        <p:spPr>
          <a:xfrm>
            <a:off x="7372059" y="2262104"/>
            <a:ext cx="1170873" cy="1170873"/>
          </a:xfrm>
          <a:prstGeom prst="ellipse">
            <a:avLst/>
          </a:prstGeom>
          <a:solidFill>
            <a:srgbClr val="FFFFFF"/>
          </a:solidFill>
          <a:ln w="12700">
            <a:miter lim="400000"/>
          </a:ln>
        </p:spPr>
        <p:txBody>
          <a:bodyPr lIns="0" tIns="0" rIns="0" bIns="0" anchor="ctr"/>
          <a:lstStyle/>
          <a:p>
            <a:pPr algn="ctr" defTabSz="825500" hangingPunct="0">
              <a:defRPr sz="3200" b="0">
                <a:solidFill>
                  <a:srgbClr val="FFFFFF"/>
                </a:solidFill>
                <a:latin typeface="+mn-lt"/>
                <a:ea typeface="+mn-ea"/>
                <a:cs typeface="+mn-cs"/>
                <a:sym typeface="Helvetica Neue Medium"/>
              </a:defRPr>
            </a:pPr>
            <a:endParaRPr sz="1200" kern="0">
              <a:latin typeface="Helvetica Neue Medium"/>
              <a:ea typeface="Helvetica Neue Medium"/>
              <a:cs typeface="Helvetica Neue Medium"/>
              <a:sym typeface="Helvetica Neue Medium"/>
            </a:endParaRPr>
          </a:p>
        </p:txBody>
      </p:sp>
      <p:sp>
        <p:nvSpPr>
          <p:cNvPr id="60" name="4">
            <a:extLst>
              <a:ext uri="{FF2B5EF4-FFF2-40B4-BE49-F238E27FC236}">
                <a16:creationId xmlns:a16="http://schemas.microsoft.com/office/drawing/2014/main" id="{0268992B-996B-CD4C-94DC-DA9FF5433BFC}"/>
              </a:ext>
            </a:extLst>
          </p:cNvPr>
          <p:cNvSpPr txBox="1"/>
          <p:nvPr/>
        </p:nvSpPr>
        <p:spPr>
          <a:xfrm>
            <a:off x="7270096" y="1942412"/>
            <a:ext cx="1374800" cy="37959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spAutoFit/>
          </a:bodyPr>
          <a:lstStyle>
            <a:lvl1pPr>
              <a:defRPr sz="4500">
                <a:solidFill>
                  <a:srgbClr val="2E1C45"/>
                </a:solidFill>
                <a:latin typeface="Effra"/>
                <a:ea typeface="Effra"/>
                <a:cs typeface="Effra"/>
                <a:sym typeface="Effra"/>
              </a:defRPr>
            </a:lvl1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AU" sz="1800" b="0" i="0" u="none" strike="noStrike" kern="0" cap="none" spc="0" normalizeH="0" baseline="0" noProof="0" dirty="0">
                <a:ln>
                  <a:noFill/>
                </a:ln>
                <a:solidFill>
                  <a:schemeClr val="bg1"/>
                </a:solidFill>
                <a:effectLst/>
                <a:uLnTx/>
                <a:uFillTx/>
                <a:latin typeface="Effra"/>
                <a:cs typeface="Effra"/>
                <a:sym typeface="Effra"/>
              </a:rPr>
              <a:t>5</a:t>
            </a:r>
            <a:endParaRPr kumimoji="0" sz="1800" b="0" i="0" u="none" strike="noStrike" kern="0" cap="none" spc="0" normalizeH="0" baseline="0" noProof="0" dirty="0">
              <a:ln>
                <a:noFill/>
              </a:ln>
              <a:solidFill>
                <a:schemeClr val="bg1"/>
              </a:solidFill>
              <a:effectLst/>
              <a:uLnTx/>
              <a:uFillTx/>
              <a:latin typeface="Effra"/>
              <a:cs typeface="Effra"/>
              <a:sym typeface="Effra"/>
            </a:endParaRPr>
          </a:p>
        </p:txBody>
      </p:sp>
      <p:sp>
        <p:nvSpPr>
          <p:cNvPr id="5" name="Title 1">
            <a:extLst>
              <a:ext uri="{FF2B5EF4-FFF2-40B4-BE49-F238E27FC236}">
                <a16:creationId xmlns:a16="http://schemas.microsoft.com/office/drawing/2014/main" id="{6843FEA8-9280-F946-A40A-C635739552A1}"/>
              </a:ext>
            </a:extLst>
          </p:cNvPr>
          <p:cNvSpPr txBox="1">
            <a:spLocks/>
          </p:cNvSpPr>
          <p:nvPr/>
        </p:nvSpPr>
        <p:spPr>
          <a:xfrm>
            <a:off x="626166" y="356813"/>
            <a:ext cx="8205952" cy="1043941"/>
          </a:xfrm>
          <a:prstGeom prst="rect">
            <a:avLst/>
          </a:prstGeom>
        </p:spPr>
        <p:txBody>
          <a:bodyPr vert="horz" lIns="91440" tIns="45720" rIns="91440" bIns="45720" rtlCol="0" anchor="t">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US" b="1" dirty="0">
                <a:solidFill>
                  <a:schemeClr val="bg1"/>
                </a:solidFill>
                <a:latin typeface="Tarzana Nar OT"/>
                <a:cs typeface="Tarzana Nar OT"/>
              </a:rPr>
              <a:t>Developing &amp; running a test</a:t>
            </a:r>
            <a:endParaRPr lang="en-US" dirty="0">
              <a:solidFill>
                <a:schemeClr val="bg1"/>
              </a:solidFill>
              <a:latin typeface="Tarzana Nar OT"/>
              <a:cs typeface="Tarzana Nar OT"/>
            </a:endParaRPr>
          </a:p>
        </p:txBody>
      </p:sp>
      <p:grpSp>
        <p:nvGrpSpPr>
          <p:cNvPr id="31" name="Group">
            <a:extLst>
              <a:ext uri="{FF2B5EF4-FFF2-40B4-BE49-F238E27FC236}">
                <a16:creationId xmlns:a16="http://schemas.microsoft.com/office/drawing/2014/main" id="{7A68FEAB-7F5E-B74E-A420-E7D147918796}"/>
              </a:ext>
            </a:extLst>
          </p:cNvPr>
          <p:cNvGrpSpPr/>
          <p:nvPr/>
        </p:nvGrpSpPr>
        <p:grpSpPr>
          <a:xfrm>
            <a:off x="728129" y="2262104"/>
            <a:ext cx="1170873" cy="1170873"/>
            <a:chOff x="0" y="0"/>
            <a:chExt cx="2950871" cy="2950871"/>
          </a:xfrm>
        </p:grpSpPr>
        <p:sp>
          <p:nvSpPr>
            <p:cNvPr id="32" name="Circle">
              <a:extLst>
                <a:ext uri="{FF2B5EF4-FFF2-40B4-BE49-F238E27FC236}">
                  <a16:creationId xmlns:a16="http://schemas.microsoft.com/office/drawing/2014/main" id="{3FA2D8B6-EF69-9743-B848-7A2F4E2283B8}"/>
                </a:ext>
              </a:extLst>
            </p:cNvPr>
            <p:cNvSpPr/>
            <p:nvPr/>
          </p:nvSpPr>
          <p:spPr>
            <a:xfrm>
              <a:off x="0" y="0"/>
              <a:ext cx="2950872" cy="2950872"/>
            </a:xfrm>
            <a:prstGeom prst="ellipse">
              <a:avLst/>
            </a:prstGeom>
            <a:solidFill>
              <a:srgbClr val="FFFFFF"/>
            </a:solidFill>
            <a:ln w="12700" cap="flat">
              <a:noFill/>
              <a:miter lim="400000"/>
            </a:ln>
            <a:effectLst/>
          </p:spPr>
          <p:txBody>
            <a:bodyPr wrap="square" lIns="0" tIns="0" rIns="0" bIns="0" numCol="1"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sz="3200" b="0">
                  <a:solidFill>
                    <a:srgbClr val="FFFFFF"/>
                  </a:solidFill>
                  <a:latin typeface="+mn-lt"/>
                  <a:ea typeface="+mn-ea"/>
                  <a:cs typeface="+mn-cs"/>
                  <a:sym typeface="Helvetica Neue Medium"/>
                </a:defRPr>
              </a:pPr>
              <a:endParaRPr kumimoji="0" sz="1200" b="0" i="0" u="none" strike="noStrike" kern="0" cap="none" spc="0" normalizeH="0" baseline="0" noProof="0">
                <a:ln>
                  <a:noFill/>
                </a:ln>
                <a:effectLst/>
                <a:uLnTx/>
                <a:uFillTx/>
                <a:latin typeface="Helvetica Neue Medium"/>
                <a:ea typeface="Helvetica Neue Medium"/>
                <a:cs typeface="Helvetica Neue Medium"/>
                <a:sym typeface="Helvetica Neue Medium"/>
              </a:endParaRPr>
            </a:p>
          </p:txBody>
        </p:sp>
        <p:sp>
          <p:nvSpPr>
            <p:cNvPr id="33" name="What are we trying to learn?">
              <a:extLst>
                <a:ext uri="{FF2B5EF4-FFF2-40B4-BE49-F238E27FC236}">
                  <a16:creationId xmlns:a16="http://schemas.microsoft.com/office/drawing/2014/main" id="{85014A19-B06D-2742-AE44-27A1638FD6F4}"/>
                </a:ext>
              </a:extLst>
            </p:cNvPr>
            <p:cNvSpPr txBox="1"/>
            <p:nvPr/>
          </p:nvSpPr>
          <p:spPr>
            <a:xfrm>
              <a:off x="93" y="429819"/>
              <a:ext cx="2950685" cy="2367468"/>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numCol="1" anchor="ctr">
              <a:noAutofit/>
            </a:bodyPr>
            <a:lstStyle>
              <a:lvl1pPr>
                <a:spcBef>
                  <a:spcPts val="2200"/>
                </a:spcBef>
                <a:defRPr sz="3600">
                  <a:solidFill>
                    <a:srgbClr val="321547"/>
                  </a:solidFill>
                  <a:latin typeface="Effra"/>
                  <a:ea typeface="Effra"/>
                  <a:cs typeface="Effra"/>
                  <a:sym typeface="Effra"/>
                </a:defRPr>
              </a:lvl1pPr>
            </a:lstStyle>
            <a:p>
              <a:pPr marL="0" marR="0" lvl="0" indent="0" algn="ctr" defTabSz="914400" eaLnBrk="1" fontAlgn="auto" latinLnBrk="0" hangingPunct="1">
                <a:lnSpc>
                  <a:spcPct val="100000"/>
                </a:lnSpc>
                <a:spcBef>
                  <a:spcPts val="2200"/>
                </a:spcBef>
                <a:spcAft>
                  <a:spcPts val="0"/>
                </a:spcAft>
                <a:buClrTx/>
                <a:buSzTx/>
                <a:buFontTx/>
                <a:buNone/>
                <a:tabLst/>
                <a:defRPr/>
              </a:pPr>
              <a:r>
                <a:rPr kumimoji="0" lang="en-AU" sz="1200" b="1" i="0" u="none" strike="noStrike" kern="0" cap="none" spc="0" normalizeH="0" baseline="0" noProof="0" dirty="0">
                  <a:ln>
                    <a:noFill/>
                  </a:ln>
                  <a:solidFill>
                    <a:schemeClr val="tx1"/>
                  </a:solidFill>
                  <a:effectLst/>
                  <a:uLnTx/>
                  <a:uFillTx/>
                  <a:latin typeface="Effra"/>
                  <a:cs typeface="Effra"/>
                  <a:sym typeface="Effra"/>
                </a:rPr>
                <a:t>Develop </a:t>
              </a:r>
              <a:br>
                <a:rPr kumimoji="0" lang="en-AU" sz="1200" b="1" i="0" u="none" strike="noStrike" kern="0" cap="none" spc="0" normalizeH="0" baseline="0" noProof="0" dirty="0">
                  <a:ln>
                    <a:noFill/>
                  </a:ln>
                  <a:solidFill>
                    <a:schemeClr val="tx1"/>
                  </a:solidFill>
                  <a:effectLst/>
                  <a:uLnTx/>
                  <a:uFillTx/>
                  <a:latin typeface="Effra"/>
                  <a:cs typeface="Effra"/>
                  <a:sym typeface="Effra"/>
                </a:rPr>
              </a:br>
              <a:r>
                <a:rPr kumimoji="0" lang="en-AU" sz="1200" b="1" i="0" u="none" strike="noStrike" kern="0" cap="none" spc="0" normalizeH="0" baseline="0" noProof="0" dirty="0">
                  <a:ln>
                    <a:noFill/>
                  </a:ln>
                  <a:solidFill>
                    <a:schemeClr val="tx1"/>
                  </a:solidFill>
                  <a:effectLst/>
                  <a:uLnTx/>
                  <a:uFillTx/>
                  <a:latin typeface="Effra"/>
                  <a:cs typeface="Effra"/>
                  <a:sym typeface="Effra"/>
                </a:rPr>
                <a:t>an idea </a:t>
              </a:r>
              <a:br>
                <a:rPr kumimoji="0" lang="en-AU" sz="1200" b="1" i="0" u="none" strike="noStrike" kern="0" cap="none" spc="0" normalizeH="0" baseline="0" noProof="0" dirty="0">
                  <a:ln>
                    <a:noFill/>
                  </a:ln>
                  <a:solidFill>
                    <a:schemeClr val="tx1"/>
                  </a:solidFill>
                  <a:effectLst/>
                  <a:uLnTx/>
                  <a:uFillTx/>
                  <a:latin typeface="Effra"/>
                  <a:cs typeface="Effra"/>
                  <a:sym typeface="Effra"/>
                </a:rPr>
              </a:br>
              <a:r>
                <a:rPr kumimoji="0" lang="en-AU" sz="1200" b="1" i="0" u="none" strike="noStrike" kern="0" cap="none" spc="0" normalizeH="0" baseline="0" noProof="0" dirty="0">
                  <a:ln>
                    <a:noFill/>
                  </a:ln>
                  <a:solidFill>
                    <a:schemeClr val="tx1"/>
                  </a:solidFill>
                  <a:effectLst/>
                  <a:uLnTx/>
                  <a:uFillTx/>
                  <a:latin typeface="Effra"/>
                  <a:cs typeface="Effra"/>
                  <a:sym typeface="Effra"/>
                </a:rPr>
                <a:t>(or ideas)</a:t>
              </a:r>
              <a:endParaRPr kumimoji="0" sz="1200" b="1" i="0" u="none" strike="noStrike" kern="0" cap="none" spc="0" normalizeH="0" baseline="0" noProof="0" dirty="0">
                <a:ln>
                  <a:noFill/>
                </a:ln>
                <a:solidFill>
                  <a:schemeClr val="tx1"/>
                </a:solidFill>
                <a:effectLst/>
                <a:uLnTx/>
                <a:uFillTx/>
                <a:latin typeface="Effra"/>
                <a:cs typeface="Effra"/>
                <a:sym typeface="Effra"/>
              </a:endParaRPr>
            </a:p>
          </p:txBody>
        </p:sp>
      </p:grpSp>
      <p:grpSp>
        <p:nvGrpSpPr>
          <p:cNvPr id="34" name="Group">
            <a:extLst>
              <a:ext uri="{FF2B5EF4-FFF2-40B4-BE49-F238E27FC236}">
                <a16:creationId xmlns:a16="http://schemas.microsoft.com/office/drawing/2014/main" id="{2090A54C-A2AC-EC44-BF8F-CA68BD5980DB}"/>
              </a:ext>
            </a:extLst>
          </p:cNvPr>
          <p:cNvGrpSpPr/>
          <p:nvPr/>
        </p:nvGrpSpPr>
        <p:grpSpPr>
          <a:xfrm>
            <a:off x="2403758" y="2262104"/>
            <a:ext cx="1170873" cy="1170873"/>
            <a:chOff x="0" y="0"/>
            <a:chExt cx="2950871" cy="2950871"/>
          </a:xfrm>
        </p:grpSpPr>
        <p:sp>
          <p:nvSpPr>
            <p:cNvPr id="35" name="Circle">
              <a:extLst>
                <a:ext uri="{FF2B5EF4-FFF2-40B4-BE49-F238E27FC236}">
                  <a16:creationId xmlns:a16="http://schemas.microsoft.com/office/drawing/2014/main" id="{F7C6D589-0769-CF45-8BD1-13088437EF16}"/>
                </a:ext>
              </a:extLst>
            </p:cNvPr>
            <p:cNvSpPr/>
            <p:nvPr/>
          </p:nvSpPr>
          <p:spPr>
            <a:xfrm>
              <a:off x="0" y="0"/>
              <a:ext cx="2950872" cy="2950872"/>
            </a:xfrm>
            <a:prstGeom prst="ellipse">
              <a:avLst/>
            </a:prstGeom>
            <a:solidFill>
              <a:srgbClr val="FFFFFF"/>
            </a:solidFill>
            <a:ln w="12700" cap="flat">
              <a:noFill/>
              <a:miter lim="400000"/>
            </a:ln>
            <a:effectLst/>
          </p:spPr>
          <p:txBody>
            <a:bodyPr wrap="square" lIns="0" tIns="0" rIns="0" bIns="0" numCol="1" anchor="ctr">
              <a:noAutofit/>
            </a:bodyPr>
            <a:lstStyle/>
            <a:p>
              <a:pPr algn="ctr" defTabSz="825500" hangingPunct="0">
                <a:defRPr sz="3200" b="0">
                  <a:solidFill>
                    <a:srgbClr val="FFFFFF"/>
                  </a:solidFill>
                  <a:latin typeface="+mn-lt"/>
                  <a:ea typeface="+mn-ea"/>
                  <a:cs typeface="+mn-cs"/>
                  <a:sym typeface="Helvetica Neue Medium"/>
                </a:defRPr>
              </a:pPr>
              <a:endParaRPr sz="1200" kern="0">
                <a:latin typeface="Helvetica Neue Medium"/>
                <a:ea typeface="Helvetica Neue Medium"/>
                <a:cs typeface="Helvetica Neue Medium"/>
                <a:sym typeface="Helvetica Neue Medium"/>
              </a:endParaRPr>
            </a:p>
          </p:txBody>
        </p:sp>
        <p:sp>
          <p:nvSpPr>
            <p:cNvPr id="36" name="What can help us  learn?">
              <a:extLst>
                <a:ext uri="{FF2B5EF4-FFF2-40B4-BE49-F238E27FC236}">
                  <a16:creationId xmlns:a16="http://schemas.microsoft.com/office/drawing/2014/main" id="{6416CA41-F258-2844-9E9C-FCB5EE236133}"/>
                </a:ext>
              </a:extLst>
            </p:cNvPr>
            <p:cNvSpPr txBox="1"/>
            <p:nvPr/>
          </p:nvSpPr>
          <p:spPr>
            <a:xfrm>
              <a:off x="186" y="429819"/>
              <a:ext cx="2950685" cy="2367468"/>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numCol="1" anchor="ctr">
              <a:noAutofit/>
            </a:bodyPr>
            <a:lstStyle/>
            <a:p>
              <a:pPr algn="ctr" defTabSz="825500" hangingPunct="0">
                <a:spcBef>
                  <a:spcPts val="2200"/>
                </a:spcBef>
                <a:defRPr sz="3600">
                  <a:solidFill>
                    <a:srgbClr val="321547"/>
                  </a:solidFill>
                  <a:latin typeface="Effra"/>
                  <a:ea typeface="Effra"/>
                  <a:cs typeface="Effra"/>
                  <a:sym typeface="Effra"/>
                </a:defRPr>
              </a:pPr>
              <a:r>
                <a:rPr lang="en-AU" sz="1200" b="1" kern="0" dirty="0">
                  <a:latin typeface="Effra"/>
                  <a:ea typeface="Effra"/>
                  <a:cs typeface="Effra"/>
                  <a:sym typeface="Effra"/>
                </a:rPr>
                <a:t>Make a prototype</a:t>
              </a:r>
              <a:br>
                <a:rPr lang="en-AU" sz="1200" b="1" kern="0" dirty="0">
                  <a:latin typeface="Effra"/>
                  <a:ea typeface="Effra"/>
                  <a:cs typeface="Effra"/>
                  <a:sym typeface="Effra"/>
                </a:rPr>
              </a:br>
              <a:r>
                <a:rPr lang="en-AU" sz="1200" b="1" kern="0" dirty="0">
                  <a:latin typeface="Effra"/>
                  <a:ea typeface="Effra"/>
                  <a:cs typeface="Effra"/>
                  <a:sym typeface="Effra"/>
                </a:rPr>
                <a:t>(or prototypes)</a:t>
              </a:r>
            </a:p>
          </p:txBody>
        </p:sp>
      </p:grpSp>
      <p:grpSp>
        <p:nvGrpSpPr>
          <p:cNvPr id="37" name="Group">
            <a:extLst>
              <a:ext uri="{FF2B5EF4-FFF2-40B4-BE49-F238E27FC236}">
                <a16:creationId xmlns:a16="http://schemas.microsoft.com/office/drawing/2014/main" id="{7BA8F712-12BA-B144-87E5-7DB0EA2173EB}"/>
              </a:ext>
            </a:extLst>
          </p:cNvPr>
          <p:cNvGrpSpPr/>
          <p:nvPr/>
        </p:nvGrpSpPr>
        <p:grpSpPr>
          <a:xfrm>
            <a:off x="4079387" y="2262104"/>
            <a:ext cx="1170873" cy="1170873"/>
            <a:chOff x="0" y="0"/>
            <a:chExt cx="2950871" cy="2950871"/>
          </a:xfrm>
        </p:grpSpPr>
        <p:sp>
          <p:nvSpPr>
            <p:cNvPr id="38" name="Circle">
              <a:extLst>
                <a:ext uri="{FF2B5EF4-FFF2-40B4-BE49-F238E27FC236}">
                  <a16:creationId xmlns:a16="http://schemas.microsoft.com/office/drawing/2014/main" id="{BF0CC4DA-22AC-F340-A6CA-367F9DE78771}"/>
                </a:ext>
              </a:extLst>
            </p:cNvPr>
            <p:cNvSpPr/>
            <p:nvPr/>
          </p:nvSpPr>
          <p:spPr>
            <a:xfrm>
              <a:off x="0" y="0"/>
              <a:ext cx="2950872" cy="2950872"/>
            </a:xfrm>
            <a:prstGeom prst="ellipse">
              <a:avLst/>
            </a:prstGeom>
            <a:solidFill>
              <a:srgbClr val="FFFFFF"/>
            </a:solidFill>
            <a:ln w="12700" cap="flat">
              <a:noFill/>
              <a:miter lim="400000"/>
            </a:ln>
            <a:effectLst/>
          </p:spPr>
          <p:txBody>
            <a:bodyPr wrap="square" lIns="0" tIns="0" rIns="0" bIns="0" numCol="1" anchor="ctr">
              <a:noAutofit/>
            </a:bodyPr>
            <a:lstStyle/>
            <a:p>
              <a:pPr algn="ctr" defTabSz="825500" hangingPunct="0">
                <a:defRPr sz="3200" b="0">
                  <a:solidFill>
                    <a:srgbClr val="FFFFFF"/>
                  </a:solidFill>
                  <a:latin typeface="+mn-lt"/>
                  <a:ea typeface="+mn-ea"/>
                  <a:cs typeface="+mn-cs"/>
                  <a:sym typeface="Helvetica Neue Medium"/>
                </a:defRPr>
              </a:pPr>
              <a:endParaRPr sz="1200" kern="0">
                <a:latin typeface="Helvetica Neue Medium"/>
                <a:ea typeface="Helvetica Neue Medium"/>
                <a:cs typeface="Helvetica Neue Medium"/>
                <a:sym typeface="Helvetica Neue Medium"/>
              </a:endParaRPr>
            </a:p>
          </p:txBody>
        </p:sp>
        <p:sp>
          <p:nvSpPr>
            <p:cNvPr id="39" name="How will  we know?">
              <a:extLst>
                <a:ext uri="{FF2B5EF4-FFF2-40B4-BE49-F238E27FC236}">
                  <a16:creationId xmlns:a16="http://schemas.microsoft.com/office/drawing/2014/main" id="{FD9615BD-1AEA-3C4E-88E2-68D554BC604F}"/>
                </a:ext>
              </a:extLst>
            </p:cNvPr>
            <p:cNvSpPr txBox="1"/>
            <p:nvPr/>
          </p:nvSpPr>
          <p:spPr>
            <a:xfrm>
              <a:off x="186" y="429819"/>
              <a:ext cx="2950685" cy="2367468"/>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numCol="1" anchor="ctr">
              <a:noAutofit/>
            </a:bodyPr>
            <a:lstStyle/>
            <a:p>
              <a:pPr algn="ctr" defTabSz="825500" hangingPunct="0">
                <a:spcBef>
                  <a:spcPts val="2200"/>
                </a:spcBef>
                <a:defRPr sz="3600">
                  <a:solidFill>
                    <a:srgbClr val="321547"/>
                  </a:solidFill>
                  <a:latin typeface="Effra"/>
                  <a:ea typeface="Effra"/>
                  <a:cs typeface="Effra"/>
                  <a:sym typeface="Effra"/>
                </a:defRPr>
              </a:pPr>
              <a:r>
                <a:rPr lang="en-AU" sz="1200" b="1" kern="0" dirty="0">
                  <a:latin typeface="Effra"/>
                  <a:ea typeface="Effra"/>
                  <a:cs typeface="Effra"/>
                  <a:sym typeface="Effra"/>
                </a:rPr>
                <a:t>Develop detailed research questions</a:t>
              </a:r>
              <a:endParaRPr sz="1200" b="1" kern="0" dirty="0">
                <a:latin typeface="Effra"/>
                <a:ea typeface="Effra"/>
                <a:cs typeface="Effra"/>
                <a:sym typeface="Effra"/>
              </a:endParaRPr>
            </a:p>
          </p:txBody>
        </p:sp>
      </p:grpSp>
      <p:sp>
        <p:nvSpPr>
          <p:cNvPr id="40" name="Circle">
            <a:extLst>
              <a:ext uri="{FF2B5EF4-FFF2-40B4-BE49-F238E27FC236}">
                <a16:creationId xmlns:a16="http://schemas.microsoft.com/office/drawing/2014/main" id="{367574DE-DE6D-2B43-BD5C-EAA871F9D7A5}"/>
              </a:ext>
            </a:extLst>
          </p:cNvPr>
          <p:cNvSpPr/>
          <p:nvPr/>
        </p:nvSpPr>
        <p:spPr>
          <a:xfrm>
            <a:off x="5755015" y="2262104"/>
            <a:ext cx="1170873" cy="1170873"/>
          </a:xfrm>
          <a:prstGeom prst="ellipse">
            <a:avLst/>
          </a:prstGeom>
          <a:solidFill>
            <a:srgbClr val="FFFFFF"/>
          </a:solidFill>
          <a:ln w="12700">
            <a:miter lim="400000"/>
          </a:ln>
        </p:spPr>
        <p:txBody>
          <a:bodyPr lIns="0" tIns="0" rIns="0" bIns="0" anchor="ctr"/>
          <a:lstStyle/>
          <a:p>
            <a:pPr algn="ctr" defTabSz="825500" hangingPunct="0">
              <a:defRPr sz="3200" b="0">
                <a:solidFill>
                  <a:srgbClr val="FFFFFF"/>
                </a:solidFill>
                <a:latin typeface="+mn-lt"/>
                <a:ea typeface="+mn-ea"/>
                <a:cs typeface="+mn-cs"/>
                <a:sym typeface="Helvetica Neue Medium"/>
              </a:defRPr>
            </a:pPr>
            <a:endParaRPr sz="1200" kern="0">
              <a:latin typeface="Helvetica Neue Medium"/>
              <a:ea typeface="Helvetica Neue Medium"/>
              <a:cs typeface="Helvetica Neue Medium"/>
              <a:sym typeface="Helvetica Neue Medium"/>
            </a:endParaRPr>
          </a:p>
        </p:txBody>
      </p:sp>
      <p:sp>
        <p:nvSpPr>
          <p:cNvPr id="41" name="What is the evidence?">
            <a:extLst>
              <a:ext uri="{FF2B5EF4-FFF2-40B4-BE49-F238E27FC236}">
                <a16:creationId xmlns:a16="http://schemas.microsoft.com/office/drawing/2014/main" id="{9FBEDDFC-EE6D-5F45-BA1B-548B5D09AACF}"/>
              </a:ext>
            </a:extLst>
          </p:cNvPr>
          <p:cNvSpPr txBox="1"/>
          <p:nvPr/>
        </p:nvSpPr>
        <p:spPr>
          <a:xfrm>
            <a:off x="5755015" y="2432652"/>
            <a:ext cx="1170799" cy="93938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lstStyle>
            <a:lvl1pPr>
              <a:spcBef>
                <a:spcPts val="2200"/>
              </a:spcBef>
              <a:defRPr sz="3600">
                <a:solidFill>
                  <a:srgbClr val="321547"/>
                </a:solidFill>
                <a:latin typeface="Effra"/>
                <a:ea typeface="Effra"/>
                <a:cs typeface="Effra"/>
                <a:sym typeface="Effra"/>
              </a:defRPr>
            </a:lvl1pPr>
          </a:lstStyle>
          <a:p>
            <a:pPr marL="0" marR="0" lvl="0" indent="0" algn="ctr" defTabSz="914400" eaLnBrk="1" fontAlgn="auto" latinLnBrk="0" hangingPunct="1">
              <a:lnSpc>
                <a:spcPct val="100000"/>
              </a:lnSpc>
              <a:spcBef>
                <a:spcPts val="2200"/>
              </a:spcBef>
              <a:spcAft>
                <a:spcPts val="0"/>
              </a:spcAft>
              <a:buClrTx/>
              <a:buSzTx/>
              <a:buFontTx/>
              <a:buNone/>
              <a:tabLst/>
              <a:defRPr/>
            </a:pPr>
            <a:r>
              <a:rPr kumimoji="0" lang="en-AU" sz="1200" b="1" i="0" u="none" strike="noStrike" kern="0" cap="none" spc="0" normalizeH="0" baseline="0" noProof="0" dirty="0">
                <a:ln>
                  <a:noFill/>
                </a:ln>
                <a:solidFill>
                  <a:schemeClr val="tx1"/>
                </a:solidFill>
                <a:effectLst/>
                <a:uLnTx/>
                <a:uFillTx/>
                <a:latin typeface="Effra"/>
                <a:cs typeface="Effra"/>
                <a:sym typeface="Effra"/>
              </a:rPr>
              <a:t>Develop </a:t>
            </a:r>
            <a:br>
              <a:rPr kumimoji="0" lang="en-AU" sz="1200" b="1" i="0" u="none" strike="noStrike" kern="0" cap="none" spc="0" normalizeH="0" baseline="0" noProof="0" dirty="0">
                <a:ln>
                  <a:noFill/>
                </a:ln>
                <a:solidFill>
                  <a:schemeClr val="tx1"/>
                </a:solidFill>
                <a:effectLst/>
                <a:uLnTx/>
                <a:uFillTx/>
                <a:latin typeface="Effra"/>
                <a:cs typeface="Effra"/>
                <a:sym typeface="Effra"/>
              </a:rPr>
            </a:br>
            <a:r>
              <a:rPr kumimoji="0" lang="en-AU" sz="1200" b="1" i="0" u="none" strike="noStrike" kern="0" cap="none" spc="0" normalizeH="0" baseline="0" noProof="0" dirty="0">
                <a:ln>
                  <a:noFill/>
                </a:ln>
                <a:solidFill>
                  <a:schemeClr val="tx1"/>
                </a:solidFill>
                <a:effectLst/>
                <a:uLnTx/>
                <a:uFillTx/>
                <a:latin typeface="Effra"/>
                <a:cs typeface="Effra"/>
                <a:sym typeface="Effra"/>
              </a:rPr>
              <a:t>a way to capture </a:t>
            </a:r>
            <a:br>
              <a:rPr kumimoji="0" lang="en-AU" sz="1200" b="1" i="0" u="none" strike="noStrike" kern="0" cap="none" spc="0" normalizeH="0" baseline="0" noProof="0" dirty="0">
                <a:ln>
                  <a:noFill/>
                </a:ln>
                <a:solidFill>
                  <a:schemeClr val="tx1"/>
                </a:solidFill>
                <a:effectLst/>
                <a:uLnTx/>
                <a:uFillTx/>
                <a:latin typeface="Effra"/>
                <a:cs typeface="Effra"/>
                <a:sym typeface="Effra"/>
              </a:rPr>
            </a:br>
            <a:r>
              <a:rPr kumimoji="0" lang="en-AU" sz="1200" b="1" i="0" u="none" strike="noStrike" kern="0" cap="none" spc="0" normalizeH="0" baseline="0" noProof="0" dirty="0">
                <a:ln>
                  <a:noFill/>
                </a:ln>
                <a:solidFill>
                  <a:schemeClr val="tx1"/>
                </a:solidFill>
                <a:effectLst/>
                <a:uLnTx/>
                <a:uFillTx/>
                <a:latin typeface="Effra"/>
                <a:cs typeface="Effra"/>
                <a:sym typeface="Effra"/>
              </a:rPr>
              <a:t>info</a:t>
            </a:r>
            <a:endParaRPr kumimoji="0" sz="1200" b="1" i="0" u="none" strike="noStrike" kern="0" cap="none" spc="0" normalizeH="0" baseline="0" noProof="0" dirty="0">
              <a:ln>
                <a:noFill/>
              </a:ln>
              <a:solidFill>
                <a:schemeClr val="tx1"/>
              </a:solidFill>
              <a:effectLst/>
              <a:uLnTx/>
              <a:uFillTx/>
              <a:latin typeface="Effra"/>
              <a:cs typeface="Effra"/>
              <a:sym typeface="Effra"/>
            </a:endParaRPr>
          </a:p>
        </p:txBody>
      </p:sp>
      <p:sp>
        <p:nvSpPr>
          <p:cNvPr id="42" name="Run the test!">
            <a:extLst>
              <a:ext uri="{FF2B5EF4-FFF2-40B4-BE49-F238E27FC236}">
                <a16:creationId xmlns:a16="http://schemas.microsoft.com/office/drawing/2014/main" id="{211ED337-FD5D-5043-A348-D86D26002A27}"/>
              </a:ext>
            </a:extLst>
          </p:cNvPr>
          <p:cNvSpPr txBox="1"/>
          <p:nvPr/>
        </p:nvSpPr>
        <p:spPr>
          <a:xfrm>
            <a:off x="7404766" y="2432652"/>
            <a:ext cx="1170799" cy="87450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lstStyle>
            <a:lvl1pPr>
              <a:spcBef>
                <a:spcPts val="2200"/>
              </a:spcBef>
              <a:defRPr sz="3600">
                <a:solidFill>
                  <a:srgbClr val="FFFFFF"/>
                </a:solidFill>
                <a:latin typeface="Effra"/>
                <a:ea typeface="Effra"/>
                <a:cs typeface="Effra"/>
                <a:sym typeface="Effra"/>
              </a:defRPr>
            </a:lvl1pPr>
          </a:lstStyle>
          <a:p>
            <a:pPr marL="0" marR="0" lvl="0" indent="0" algn="ctr" defTabSz="914400" eaLnBrk="1" fontAlgn="auto" latinLnBrk="0" hangingPunct="1">
              <a:lnSpc>
                <a:spcPct val="100000"/>
              </a:lnSpc>
              <a:spcBef>
                <a:spcPts val="2200"/>
              </a:spcBef>
              <a:spcAft>
                <a:spcPts val="0"/>
              </a:spcAft>
              <a:buClrTx/>
              <a:buSzTx/>
              <a:buFontTx/>
              <a:buNone/>
              <a:tabLst/>
              <a:defRPr/>
            </a:pPr>
            <a:r>
              <a:rPr kumimoji="0" lang="en-AU" sz="1200" b="1" i="0" u="none" strike="noStrike" kern="0" cap="none" spc="0" normalizeH="0" baseline="0" noProof="0" dirty="0">
                <a:ln>
                  <a:noFill/>
                </a:ln>
                <a:solidFill>
                  <a:schemeClr val="tx1"/>
                </a:solidFill>
                <a:effectLst/>
                <a:uLnTx/>
                <a:uFillTx/>
                <a:latin typeface="Effra"/>
                <a:cs typeface="Effra"/>
                <a:sym typeface="Effra"/>
              </a:rPr>
              <a:t>MONITORING:</a:t>
            </a:r>
            <a:r>
              <a:rPr kumimoji="0" sz="1200" b="1" i="0" u="none" strike="noStrike" kern="0" cap="none" spc="0" normalizeH="0" baseline="0" noProof="0" dirty="0">
                <a:ln>
                  <a:noFill/>
                </a:ln>
                <a:solidFill>
                  <a:schemeClr val="tx1"/>
                </a:solidFill>
                <a:effectLst/>
                <a:uLnTx/>
                <a:uFillTx/>
                <a:latin typeface="Effra"/>
                <a:cs typeface="Effra"/>
                <a:sym typeface="Effra"/>
              </a:rPr>
              <a:t>Run the test</a:t>
            </a:r>
            <a:r>
              <a:rPr kumimoji="0" lang="en-AU" sz="1200" b="1" i="0" u="none" strike="noStrike" kern="0" cap="none" spc="0" normalizeH="0" baseline="0" noProof="0" dirty="0">
                <a:ln>
                  <a:noFill/>
                </a:ln>
                <a:solidFill>
                  <a:schemeClr val="tx1"/>
                </a:solidFill>
                <a:effectLst/>
                <a:uLnTx/>
                <a:uFillTx/>
                <a:latin typeface="Effra"/>
                <a:cs typeface="Effra"/>
                <a:sym typeface="Effra"/>
              </a:rPr>
              <a:t>!</a:t>
            </a:r>
            <a:endParaRPr kumimoji="0" sz="1200" b="1" i="0" u="none" strike="noStrike" kern="0" cap="none" spc="0" normalizeH="0" baseline="0" noProof="0" dirty="0">
              <a:ln>
                <a:noFill/>
              </a:ln>
              <a:solidFill>
                <a:schemeClr val="tx1"/>
              </a:solidFill>
              <a:effectLst/>
              <a:uLnTx/>
              <a:uFillTx/>
              <a:latin typeface="Effra"/>
              <a:cs typeface="Effra"/>
              <a:sym typeface="Effra"/>
            </a:endParaRPr>
          </a:p>
        </p:txBody>
      </p:sp>
      <p:sp>
        <p:nvSpPr>
          <p:cNvPr id="43" name="Line">
            <a:extLst>
              <a:ext uri="{FF2B5EF4-FFF2-40B4-BE49-F238E27FC236}">
                <a16:creationId xmlns:a16="http://schemas.microsoft.com/office/drawing/2014/main" id="{C2934C49-32B0-3F4F-8E5C-A6BE3AA3B276}"/>
              </a:ext>
            </a:extLst>
          </p:cNvPr>
          <p:cNvSpPr/>
          <p:nvPr/>
        </p:nvSpPr>
        <p:spPr>
          <a:xfrm>
            <a:off x="1986878" y="2847541"/>
            <a:ext cx="329003" cy="0"/>
          </a:xfrm>
          <a:prstGeom prst="line">
            <a:avLst/>
          </a:prstGeom>
          <a:ln w="63500">
            <a:solidFill>
              <a:schemeClr val="bg1"/>
            </a:solidFill>
            <a:miter lim="400000"/>
            <a:tailEnd type="triangle"/>
          </a:ln>
        </p:spPr>
        <p:txBody>
          <a:bodyPr lIns="50800" tIns="50800" rIns="50800" bIns="50800" anchor="ctr"/>
          <a:lstStyle/>
          <a:p>
            <a:pPr algn="ctr" defTabSz="825500" hangingPunct="0">
              <a:defRPr sz="3200" b="0">
                <a:latin typeface="Helvetica Light"/>
                <a:ea typeface="Helvetica Light"/>
                <a:cs typeface="Helvetica Light"/>
                <a:sym typeface="Helvetica Light"/>
              </a:defRPr>
            </a:pPr>
            <a:endParaRPr sz="1200" kern="0">
              <a:latin typeface="Helvetica Light"/>
              <a:ea typeface="Helvetica Light"/>
              <a:cs typeface="Helvetica Light"/>
              <a:sym typeface="Helvetica Light"/>
            </a:endParaRPr>
          </a:p>
        </p:txBody>
      </p:sp>
      <p:sp>
        <p:nvSpPr>
          <p:cNvPr id="44" name="Line">
            <a:extLst>
              <a:ext uri="{FF2B5EF4-FFF2-40B4-BE49-F238E27FC236}">
                <a16:creationId xmlns:a16="http://schemas.microsoft.com/office/drawing/2014/main" id="{8E7231D2-A2EC-0443-BFBA-9469DE91B747}"/>
              </a:ext>
            </a:extLst>
          </p:cNvPr>
          <p:cNvSpPr/>
          <p:nvPr/>
        </p:nvSpPr>
        <p:spPr>
          <a:xfrm>
            <a:off x="3662507" y="2847541"/>
            <a:ext cx="329003" cy="0"/>
          </a:xfrm>
          <a:prstGeom prst="line">
            <a:avLst/>
          </a:prstGeom>
          <a:ln w="63500">
            <a:solidFill>
              <a:schemeClr val="bg1"/>
            </a:solidFill>
            <a:miter lim="400000"/>
            <a:tailEnd type="triangle"/>
          </a:ln>
        </p:spPr>
        <p:txBody>
          <a:bodyPr lIns="50800" tIns="50800" rIns="50800" bIns="50800" anchor="ctr"/>
          <a:lstStyle/>
          <a:p>
            <a:pPr algn="ctr" defTabSz="825500" hangingPunct="0">
              <a:defRPr sz="3200" b="0">
                <a:latin typeface="Helvetica Light"/>
                <a:ea typeface="Helvetica Light"/>
                <a:cs typeface="Helvetica Light"/>
                <a:sym typeface="Helvetica Light"/>
              </a:defRPr>
            </a:pPr>
            <a:endParaRPr sz="1200" kern="0">
              <a:latin typeface="Helvetica Light"/>
              <a:ea typeface="Helvetica Light"/>
              <a:cs typeface="Helvetica Light"/>
              <a:sym typeface="Helvetica Light"/>
            </a:endParaRPr>
          </a:p>
        </p:txBody>
      </p:sp>
      <p:sp>
        <p:nvSpPr>
          <p:cNvPr id="45" name="Line">
            <a:extLst>
              <a:ext uri="{FF2B5EF4-FFF2-40B4-BE49-F238E27FC236}">
                <a16:creationId xmlns:a16="http://schemas.microsoft.com/office/drawing/2014/main" id="{E678319D-857E-C144-9D39-7876D939DC12}"/>
              </a:ext>
            </a:extLst>
          </p:cNvPr>
          <p:cNvSpPr/>
          <p:nvPr/>
        </p:nvSpPr>
        <p:spPr>
          <a:xfrm>
            <a:off x="5338135" y="2847541"/>
            <a:ext cx="329004" cy="0"/>
          </a:xfrm>
          <a:prstGeom prst="line">
            <a:avLst/>
          </a:prstGeom>
          <a:ln w="63500">
            <a:solidFill>
              <a:schemeClr val="bg1"/>
            </a:solidFill>
            <a:miter lim="400000"/>
            <a:tailEnd type="triangle"/>
          </a:ln>
        </p:spPr>
        <p:txBody>
          <a:bodyPr lIns="50800" tIns="50800" rIns="50800" bIns="50800" anchor="ctr"/>
          <a:lstStyle/>
          <a:p>
            <a:pPr algn="ctr" defTabSz="825500" hangingPunct="0">
              <a:defRPr sz="3200" b="0">
                <a:latin typeface="Helvetica Light"/>
                <a:ea typeface="Helvetica Light"/>
                <a:cs typeface="Helvetica Light"/>
                <a:sym typeface="Helvetica Light"/>
              </a:defRPr>
            </a:pPr>
            <a:endParaRPr sz="1200" kern="0">
              <a:latin typeface="Helvetica Light"/>
              <a:ea typeface="Helvetica Light"/>
              <a:cs typeface="Helvetica Light"/>
              <a:sym typeface="Helvetica Light"/>
            </a:endParaRPr>
          </a:p>
        </p:txBody>
      </p:sp>
      <p:sp>
        <p:nvSpPr>
          <p:cNvPr id="46" name="Identify assumptions">
            <a:extLst>
              <a:ext uri="{FF2B5EF4-FFF2-40B4-BE49-F238E27FC236}">
                <a16:creationId xmlns:a16="http://schemas.microsoft.com/office/drawing/2014/main" id="{CED5354E-69D0-7940-AFC7-60C03A129685}"/>
              </a:ext>
            </a:extLst>
          </p:cNvPr>
          <p:cNvSpPr txBox="1"/>
          <p:nvPr/>
        </p:nvSpPr>
        <p:spPr>
          <a:xfrm>
            <a:off x="612078" y="4775464"/>
            <a:ext cx="4315522" cy="287258"/>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a:spAutoFit/>
          </a:bodyPr>
          <a:lstStyle>
            <a:lvl1pPr>
              <a:defRPr sz="3600" b="0">
                <a:solidFill>
                  <a:srgbClr val="2E1C45"/>
                </a:solidFill>
                <a:latin typeface="Helvetica Light"/>
                <a:ea typeface="Helvetica Light"/>
                <a:cs typeface="Helvetica Light"/>
                <a:sym typeface="Helvetica Light"/>
              </a:defRPr>
            </a:lvl1pPr>
          </a:lstStyle>
          <a:p>
            <a:pPr marL="0" marR="0" lvl="0" indent="0" defTabSz="914400" eaLnBrk="1" fontAlgn="auto" latinLnBrk="0" hangingPunct="1">
              <a:lnSpc>
                <a:spcPct val="100000"/>
              </a:lnSpc>
              <a:spcBef>
                <a:spcPts val="0"/>
              </a:spcBef>
              <a:spcAft>
                <a:spcPts val="0"/>
              </a:spcAft>
              <a:buClrTx/>
              <a:buSzTx/>
              <a:buFontTx/>
              <a:buNone/>
              <a:tabLst/>
              <a:defRPr/>
            </a:pPr>
            <a:r>
              <a:rPr kumimoji="0" lang="en-AU" sz="1200" b="1" i="1" u="none" strike="noStrike" kern="0" cap="none" spc="0" normalizeH="0" baseline="0" noProof="0" dirty="0">
                <a:ln>
                  <a:noFill/>
                </a:ln>
                <a:solidFill>
                  <a:schemeClr val="bg1"/>
                </a:solidFill>
                <a:effectLst/>
                <a:uLnTx/>
                <a:uFillTx/>
                <a:latin typeface="Helvetica Light"/>
                <a:sym typeface="Helvetica Light"/>
              </a:rPr>
              <a:t>See ‘Making and learning’ for more details</a:t>
            </a:r>
            <a:endParaRPr kumimoji="0" sz="1200" b="1" i="1" u="none" strike="noStrike" kern="0" cap="none" spc="0" normalizeH="0" baseline="0" noProof="0" dirty="0">
              <a:ln>
                <a:noFill/>
              </a:ln>
              <a:solidFill>
                <a:schemeClr val="bg1"/>
              </a:solidFill>
              <a:effectLst/>
              <a:uLnTx/>
              <a:uFillTx/>
              <a:latin typeface="Helvetica Light"/>
              <a:sym typeface="Helvetica Light"/>
            </a:endParaRPr>
          </a:p>
        </p:txBody>
      </p:sp>
      <p:sp>
        <p:nvSpPr>
          <p:cNvPr id="47" name="Create a generative research tool or prototype">
            <a:extLst>
              <a:ext uri="{FF2B5EF4-FFF2-40B4-BE49-F238E27FC236}">
                <a16:creationId xmlns:a16="http://schemas.microsoft.com/office/drawing/2014/main" id="{32C700D9-C897-0545-AD95-C82465EA2D99}"/>
              </a:ext>
            </a:extLst>
          </p:cNvPr>
          <p:cNvSpPr txBox="1"/>
          <p:nvPr/>
        </p:nvSpPr>
        <p:spPr>
          <a:xfrm>
            <a:off x="2350570" y="3508990"/>
            <a:ext cx="1272836" cy="1210588"/>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a:spAutoFit/>
          </a:bodyPr>
          <a:lstStyle>
            <a:lvl1pPr>
              <a:defRPr sz="3600" b="0">
                <a:solidFill>
                  <a:srgbClr val="2E1C45"/>
                </a:solidFill>
                <a:latin typeface="Helvetica Light"/>
                <a:ea typeface="Helvetica Light"/>
                <a:cs typeface="Helvetica Light"/>
                <a:sym typeface="Helvetica Light"/>
              </a:defRPr>
            </a:lvl1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AU" sz="1200" i="0" u="none" strike="noStrike" kern="0" cap="none" spc="0" normalizeH="0" baseline="0" noProof="0" dirty="0">
                <a:ln>
                  <a:noFill/>
                </a:ln>
                <a:solidFill>
                  <a:schemeClr val="tx1"/>
                </a:solidFill>
                <a:effectLst/>
                <a:uLnTx/>
                <a:uFillTx/>
                <a:latin typeface="Helvetica Light"/>
                <a:sym typeface="Helvetica Light"/>
              </a:rPr>
              <a:t>Choose a prototype method that will help you learn what you need to learn</a:t>
            </a:r>
            <a:endParaRPr kumimoji="0" sz="1200" i="0" u="none" strike="noStrike" kern="0" cap="none" spc="0" normalizeH="0" baseline="0" noProof="0" dirty="0">
              <a:ln>
                <a:noFill/>
              </a:ln>
              <a:solidFill>
                <a:schemeClr val="tx1"/>
              </a:solidFill>
              <a:effectLst/>
              <a:uLnTx/>
              <a:uFillTx/>
              <a:latin typeface="Helvetica Light"/>
              <a:sym typeface="Helvetica Light"/>
            </a:endParaRPr>
          </a:p>
        </p:txBody>
      </p:sp>
      <p:sp>
        <p:nvSpPr>
          <p:cNvPr id="48" name="Develop a test">
            <a:extLst>
              <a:ext uri="{FF2B5EF4-FFF2-40B4-BE49-F238E27FC236}">
                <a16:creationId xmlns:a16="http://schemas.microsoft.com/office/drawing/2014/main" id="{5672228B-F297-1A48-ACE8-DF21B6FBC45F}"/>
              </a:ext>
            </a:extLst>
          </p:cNvPr>
          <p:cNvSpPr txBox="1"/>
          <p:nvPr/>
        </p:nvSpPr>
        <p:spPr>
          <a:xfrm>
            <a:off x="4038836" y="3490997"/>
            <a:ext cx="1258749" cy="102592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a:spAutoFit/>
          </a:bodyPr>
          <a:lstStyle>
            <a:lvl1pPr>
              <a:defRPr sz="3600" b="0">
                <a:solidFill>
                  <a:srgbClr val="2E1C45"/>
                </a:solidFill>
                <a:latin typeface="Helvetica Light"/>
                <a:ea typeface="Helvetica Light"/>
                <a:cs typeface="Helvetica Light"/>
                <a:sym typeface="Helvetica Light"/>
              </a:defRPr>
            </a:lvl1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AU" sz="1200" i="0" u="none" strike="noStrike" kern="0" cap="none" spc="0" normalizeH="0" baseline="0" noProof="0" dirty="0">
                <a:ln>
                  <a:noFill/>
                </a:ln>
                <a:solidFill>
                  <a:schemeClr val="tx1"/>
                </a:solidFill>
                <a:effectLst/>
                <a:uLnTx/>
                <a:uFillTx/>
                <a:latin typeface="Helvetica Light"/>
                <a:sym typeface="Helvetica Light"/>
              </a:rPr>
              <a:t>Create script and any tools to help people engage with the prototype</a:t>
            </a:r>
          </a:p>
        </p:txBody>
      </p:sp>
      <p:sp>
        <p:nvSpPr>
          <p:cNvPr id="49" name="Identify what data you will collect, and how you will collect it">
            <a:extLst>
              <a:ext uri="{FF2B5EF4-FFF2-40B4-BE49-F238E27FC236}">
                <a16:creationId xmlns:a16="http://schemas.microsoft.com/office/drawing/2014/main" id="{A9FF8D45-6527-9245-99DA-823468514264}"/>
              </a:ext>
            </a:extLst>
          </p:cNvPr>
          <p:cNvSpPr txBox="1"/>
          <p:nvPr/>
        </p:nvSpPr>
        <p:spPr>
          <a:xfrm>
            <a:off x="5667882" y="3490997"/>
            <a:ext cx="1367584" cy="102592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a:spAutoFit/>
          </a:bodyPr>
          <a:lstStyle>
            <a:lvl1pPr>
              <a:defRPr sz="3600" b="0">
                <a:solidFill>
                  <a:srgbClr val="2E1C45"/>
                </a:solidFill>
                <a:latin typeface="Helvetica Light"/>
                <a:ea typeface="Helvetica Light"/>
                <a:cs typeface="Helvetica Light"/>
                <a:sym typeface="Helvetica Light"/>
              </a:defRPr>
            </a:lvl1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AU" sz="1200" i="0" u="none" strike="noStrike" kern="0" cap="none" spc="0" normalizeH="0" baseline="0" noProof="0" dirty="0">
                <a:ln>
                  <a:noFill/>
                </a:ln>
                <a:solidFill>
                  <a:schemeClr val="tx1"/>
                </a:solidFill>
                <a:effectLst/>
                <a:uLnTx/>
                <a:uFillTx/>
                <a:latin typeface="Helvetica Light"/>
                <a:sym typeface="Helvetica Light"/>
              </a:rPr>
              <a:t>H</a:t>
            </a:r>
            <a:r>
              <a:rPr kumimoji="0" sz="1200" i="0" u="none" strike="noStrike" kern="0" cap="none" spc="0" normalizeH="0" baseline="0" noProof="0" dirty="0">
                <a:ln>
                  <a:noFill/>
                </a:ln>
                <a:solidFill>
                  <a:schemeClr val="tx1"/>
                </a:solidFill>
                <a:effectLst/>
                <a:uLnTx/>
                <a:uFillTx/>
                <a:latin typeface="Helvetica Light"/>
                <a:sym typeface="Helvetica Light"/>
              </a:rPr>
              <a:t>ow you will collect </a:t>
            </a:r>
            <a:r>
              <a:rPr kumimoji="0" lang="en-AU" sz="1200" i="0" u="none" strike="noStrike" kern="0" cap="none" spc="0" normalizeH="0" baseline="0" noProof="0" dirty="0">
                <a:ln>
                  <a:noFill/>
                </a:ln>
                <a:solidFill>
                  <a:schemeClr val="tx1"/>
                </a:solidFill>
                <a:effectLst/>
                <a:uLnTx/>
                <a:uFillTx/>
                <a:latin typeface="Helvetica Light"/>
                <a:sym typeface="Helvetica Light"/>
              </a:rPr>
              <a:t>data? Include objective as well as subjective data</a:t>
            </a:r>
            <a:endParaRPr kumimoji="0" sz="1200" i="0" u="none" strike="noStrike" kern="0" cap="none" spc="0" normalizeH="0" baseline="0" noProof="0" dirty="0">
              <a:ln>
                <a:noFill/>
              </a:ln>
              <a:solidFill>
                <a:schemeClr val="tx1"/>
              </a:solidFill>
              <a:effectLst/>
              <a:uLnTx/>
              <a:uFillTx/>
              <a:latin typeface="Helvetica Light"/>
              <a:sym typeface="Helvetica Light"/>
            </a:endParaRPr>
          </a:p>
        </p:txBody>
      </p:sp>
      <p:sp>
        <p:nvSpPr>
          <p:cNvPr id="50" name="1">
            <a:extLst>
              <a:ext uri="{FF2B5EF4-FFF2-40B4-BE49-F238E27FC236}">
                <a16:creationId xmlns:a16="http://schemas.microsoft.com/office/drawing/2014/main" id="{1815F624-F301-C64A-A4B5-EFFEEB0097D0}"/>
              </a:ext>
            </a:extLst>
          </p:cNvPr>
          <p:cNvSpPr txBox="1"/>
          <p:nvPr/>
        </p:nvSpPr>
        <p:spPr>
          <a:xfrm>
            <a:off x="626166" y="1942412"/>
            <a:ext cx="1374800" cy="37959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spAutoFit/>
          </a:bodyPr>
          <a:lstStyle>
            <a:lvl1pPr>
              <a:defRPr sz="4500">
                <a:solidFill>
                  <a:srgbClr val="2E1C45"/>
                </a:solidFill>
                <a:latin typeface="Effra"/>
                <a:ea typeface="Effra"/>
                <a:cs typeface="Effra"/>
                <a:sym typeface="Effra"/>
              </a:defRPr>
            </a:lvl1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sz="1800" b="0" i="0" u="none" strike="noStrike" kern="0" cap="none" spc="0" normalizeH="0" baseline="0" noProof="0" dirty="0">
                <a:ln>
                  <a:noFill/>
                </a:ln>
                <a:solidFill>
                  <a:schemeClr val="bg1"/>
                </a:solidFill>
                <a:effectLst/>
                <a:uLnTx/>
                <a:uFillTx/>
                <a:latin typeface="Effra"/>
                <a:cs typeface="Effra"/>
                <a:sym typeface="Effra"/>
              </a:rPr>
              <a:t>1</a:t>
            </a:r>
          </a:p>
        </p:txBody>
      </p:sp>
      <p:sp>
        <p:nvSpPr>
          <p:cNvPr id="51" name="2">
            <a:extLst>
              <a:ext uri="{FF2B5EF4-FFF2-40B4-BE49-F238E27FC236}">
                <a16:creationId xmlns:a16="http://schemas.microsoft.com/office/drawing/2014/main" id="{96862BB0-83C9-244F-B666-FF56976B456E}"/>
              </a:ext>
            </a:extLst>
          </p:cNvPr>
          <p:cNvSpPr txBox="1"/>
          <p:nvPr/>
        </p:nvSpPr>
        <p:spPr>
          <a:xfrm>
            <a:off x="2301795" y="1942412"/>
            <a:ext cx="1374800" cy="37959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spAutoFit/>
          </a:bodyPr>
          <a:lstStyle>
            <a:lvl1pPr>
              <a:defRPr sz="4500">
                <a:solidFill>
                  <a:srgbClr val="2E1C45"/>
                </a:solidFill>
                <a:latin typeface="Effra"/>
                <a:ea typeface="Effra"/>
                <a:cs typeface="Effra"/>
                <a:sym typeface="Effra"/>
              </a:defRPr>
            </a:lvl1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sz="1800" b="0" i="0" u="none" strike="noStrike" kern="0" cap="none" spc="0" normalizeH="0" baseline="0" noProof="0">
                <a:ln>
                  <a:noFill/>
                </a:ln>
                <a:solidFill>
                  <a:schemeClr val="bg1"/>
                </a:solidFill>
                <a:effectLst/>
                <a:uLnTx/>
                <a:uFillTx/>
                <a:latin typeface="Effra"/>
                <a:cs typeface="Effra"/>
                <a:sym typeface="Effra"/>
              </a:rPr>
              <a:t>2</a:t>
            </a:r>
          </a:p>
        </p:txBody>
      </p:sp>
      <p:sp>
        <p:nvSpPr>
          <p:cNvPr id="52" name="3">
            <a:extLst>
              <a:ext uri="{FF2B5EF4-FFF2-40B4-BE49-F238E27FC236}">
                <a16:creationId xmlns:a16="http://schemas.microsoft.com/office/drawing/2014/main" id="{34966BB7-6F71-C742-AAC0-9BA9D64B9DEA}"/>
              </a:ext>
            </a:extLst>
          </p:cNvPr>
          <p:cNvSpPr txBox="1"/>
          <p:nvPr/>
        </p:nvSpPr>
        <p:spPr>
          <a:xfrm>
            <a:off x="3977424" y="1942412"/>
            <a:ext cx="1374800" cy="37959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spAutoFit/>
          </a:bodyPr>
          <a:lstStyle>
            <a:lvl1pPr>
              <a:defRPr sz="4500">
                <a:solidFill>
                  <a:srgbClr val="2E1C45"/>
                </a:solidFill>
                <a:latin typeface="Effra"/>
                <a:ea typeface="Effra"/>
                <a:cs typeface="Effra"/>
                <a:sym typeface="Effra"/>
              </a:defRPr>
            </a:lvl1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sz="1800" b="0" i="0" u="none" strike="noStrike" kern="0" cap="none" spc="0" normalizeH="0" baseline="0" noProof="0">
                <a:ln>
                  <a:noFill/>
                </a:ln>
                <a:solidFill>
                  <a:schemeClr val="bg1"/>
                </a:solidFill>
                <a:effectLst/>
                <a:uLnTx/>
                <a:uFillTx/>
                <a:latin typeface="Effra"/>
                <a:cs typeface="Effra"/>
                <a:sym typeface="Effra"/>
              </a:rPr>
              <a:t>3</a:t>
            </a:r>
          </a:p>
        </p:txBody>
      </p:sp>
      <p:sp>
        <p:nvSpPr>
          <p:cNvPr id="53" name="4">
            <a:extLst>
              <a:ext uri="{FF2B5EF4-FFF2-40B4-BE49-F238E27FC236}">
                <a16:creationId xmlns:a16="http://schemas.microsoft.com/office/drawing/2014/main" id="{154AF51A-7003-3344-8203-315BFDCF3BF9}"/>
              </a:ext>
            </a:extLst>
          </p:cNvPr>
          <p:cNvSpPr txBox="1"/>
          <p:nvPr/>
        </p:nvSpPr>
        <p:spPr>
          <a:xfrm>
            <a:off x="5653052" y="1942412"/>
            <a:ext cx="1374800" cy="37959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spAutoFit/>
          </a:bodyPr>
          <a:lstStyle>
            <a:lvl1pPr>
              <a:defRPr sz="4500">
                <a:solidFill>
                  <a:srgbClr val="2E1C45"/>
                </a:solidFill>
                <a:latin typeface="Effra"/>
                <a:ea typeface="Effra"/>
                <a:cs typeface="Effra"/>
                <a:sym typeface="Effra"/>
              </a:defRPr>
            </a:lvl1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sz="1800" b="0" i="0" u="none" strike="noStrike" kern="0" cap="none" spc="0" normalizeH="0" baseline="0" noProof="0" dirty="0">
                <a:ln>
                  <a:noFill/>
                </a:ln>
                <a:solidFill>
                  <a:schemeClr val="bg1"/>
                </a:solidFill>
                <a:effectLst/>
                <a:uLnTx/>
                <a:uFillTx/>
                <a:latin typeface="Effra"/>
                <a:cs typeface="Effra"/>
                <a:sym typeface="Effra"/>
              </a:rPr>
              <a:t>4</a:t>
            </a:r>
          </a:p>
        </p:txBody>
      </p:sp>
      <p:sp>
        <p:nvSpPr>
          <p:cNvPr id="54" name="Line">
            <a:extLst>
              <a:ext uri="{FF2B5EF4-FFF2-40B4-BE49-F238E27FC236}">
                <a16:creationId xmlns:a16="http://schemas.microsoft.com/office/drawing/2014/main" id="{8FCA25A8-8660-E343-B823-32FD7BB52D28}"/>
              </a:ext>
            </a:extLst>
          </p:cNvPr>
          <p:cNvSpPr/>
          <p:nvPr/>
        </p:nvSpPr>
        <p:spPr>
          <a:xfrm>
            <a:off x="7013765" y="2847541"/>
            <a:ext cx="329003" cy="0"/>
          </a:xfrm>
          <a:prstGeom prst="line">
            <a:avLst/>
          </a:prstGeom>
          <a:ln w="63500">
            <a:solidFill>
              <a:schemeClr val="bg1"/>
            </a:solidFill>
            <a:miter lim="400000"/>
            <a:tailEnd type="triangle"/>
          </a:ln>
        </p:spPr>
        <p:txBody>
          <a:bodyPr lIns="50800" tIns="50800" rIns="50800" bIns="50800" anchor="ctr"/>
          <a:lstStyle/>
          <a:p>
            <a:pPr algn="ctr" defTabSz="825500" hangingPunct="0">
              <a:defRPr sz="3200" b="0">
                <a:latin typeface="Helvetica Light"/>
                <a:ea typeface="Helvetica Light"/>
                <a:cs typeface="Helvetica Light"/>
                <a:sym typeface="Helvetica Light"/>
              </a:defRPr>
            </a:pPr>
            <a:endParaRPr sz="1200" kern="0">
              <a:latin typeface="Helvetica Light"/>
              <a:ea typeface="Helvetica Light"/>
              <a:cs typeface="Helvetica Light"/>
              <a:sym typeface="Helvetica Light"/>
            </a:endParaRPr>
          </a:p>
        </p:txBody>
      </p:sp>
      <p:sp>
        <p:nvSpPr>
          <p:cNvPr id="55" name="Work with people who can provide the feedback you need">
            <a:extLst>
              <a:ext uri="{FF2B5EF4-FFF2-40B4-BE49-F238E27FC236}">
                <a16:creationId xmlns:a16="http://schemas.microsoft.com/office/drawing/2014/main" id="{2D1EE7FF-F97F-1D46-B8CD-39FB627544D2}"/>
              </a:ext>
            </a:extLst>
          </p:cNvPr>
          <p:cNvSpPr txBox="1"/>
          <p:nvPr/>
        </p:nvSpPr>
        <p:spPr>
          <a:xfrm>
            <a:off x="7374213" y="3490997"/>
            <a:ext cx="1231905" cy="841256"/>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spAutoFit/>
          </a:bodyPr>
          <a:lstStyle>
            <a:lvl1pPr>
              <a:defRPr sz="3600" b="0">
                <a:solidFill>
                  <a:srgbClr val="2E1C45"/>
                </a:solidFill>
                <a:latin typeface="Helvetica Light"/>
                <a:ea typeface="Helvetica Light"/>
                <a:cs typeface="Helvetica Light"/>
                <a:sym typeface="Helvetica Light"/>
              </a:defRPr>
            </a:lvl1pPr>
          </a:lstStyle>
          <a:p>
            <a:pPr marL="0" marR="0" lvl="0" indent="0" algn="ctr" defTabSz="914400" eaLnBrk="1" fontAlgn="auto" latinLnBrk="0" hangingPunct="1">
              <a:lnSpc>
                <a:spcPct val="100000"/>
              </a:lnSpc>
              <a:spcBef>
                <a:spcPts val="0"/>
              </a:spcBef>
              <a:spcAft>
                <a:spcPts val="0"/>
              </a:spcAft>
              <a:buClrTx/>
              <a:buSzTx/>
              <a:buFontTx/>
              <a:buNone/>
              <a:tabLst/>
              <a:defRPr/>
            </a:pPr>
            <a:r>
              <a:rPr lang="en-AU" sz="1200" kern="0" dirty="0">
                <a:solidFill>
                  <a:schemeClr val="tx1"/>
                </a:solidFill>
              </a:rPr>
              <a:t>B</a:t>
            </a:r>
            <a:r>
              <a:rPr kumimoji="0" lang="en-AU" sz="1200" i="0" u="none" strike="noStrike" kern="0" cap="none" spc="0" normalizeH="0" baseline="0" noProof="0" dirty="0">
                <a:ln>
                  <a:noFill/>
                </a:ln>
                <a:solidFill>
                  <a:schemeClr val="tx1"/>
                </a:solidFill>
                <a:effectLst/>
                <a:uLnTx/>
                <a:uFillTx/>
                <a:latin typeface="Helvetica Light"/>
                <a:sym typeface="Helvetica Light"/>
              </a:rPr>
              <a:t>e methodical in how you capture information</a:t>
            </a:r>
            <a:endParaRPr kumimoji="0" sz="1200" i="0" u="none" strike="noStrike" kern="0" cap="none" spc="0" normalizeH="0" baseline="0" noProof="0" dirty="0">
              <a:ln>
                <a:noFill/>
              </a:ln>
              <a:solidFill>
                <a:schemeClr val="tx1"/>
              </a:solidFill>
              <a:effectLst/>
              <a:uLnTx/>
              <a:uFillTx/>
              <a:latin typeface="Helvetica Light"/>
              <a:sym typeface="Helvetica Light"/>
            </a:endParaRPr>
          </a:p>
        </p:txBody>
      </p:sp>
      <p:sp>
        <p:nvSpPr>
          <p:cNvPr id="56" name="Identify assumptions">
            <a:extLst>
              <a:ext uri="{FF2B5EF4-FFF2-40B4-BE49-F238E27FC236}">
                <a16:creationId xmlns:a16="http://schemas.microsoft.com/office/drawing/2014/main" id="{C20CD1C4-3745-5849-8561-B885EAE8CEF7}"/>
              </a:ext>
            </a:extLst>
          </p:cNvPr>
          <p:cNvSpPr txBox="1"/>
          <p:nvPr/>
        </p:nvSpPr>
        <p:spPr>
          <a:xfrm>
            <a:off x="484186" y="3508990"/>
            <a:ext cx="1682070" cy="102592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a:spAutoFit/>
          </a:bodyPr>
          <a:lstStyle>
            <a:lvl1pPr>
              <a:defRPr sz="3600" b="0">
                <a:solidFill>
                  <a:srgbClr val="2E1C45"/>
                </a:solidFill>
                <a:latin typeface="Helvetica Light"/>
                <a:ea typeface="Helvetica Light"/>
                <a:cs typeface="Helvetica Light"/>
                <a:sym typeface="Helvetica Light"/>
              </a:defRPr>
            </a:lvl1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AU" sz="1200" i="0" u="none" strike="noStrike" kern="0" cap="none" spc="0" normalizeH="0" baseline="0" noProof="0" dirty="0">
                <a:ln>
                  <a:noFill/>
                </a:ln>
                <a:solidFill>
                  <a:schemeClr val="tx1"/>
                </a:solidFill>
                <a:effectLst/>
                <a:uLnTx/>
                <a:uFillTx/>
                <a:latin typeface="Helvetica Light"/>
                <a:sym typeface="Helvetica Light"/>
              </a:rPr>
              <a:t>During the design process, </a:t>
            </a:r>
            <a:r>
              <a:rPr lang="en-AU" sz="1200" kern="0" dirty="0">
                <a:solidFill>
                  <a:schemeClr val="tx1"/>
                </a:solidFill>
              </a:rPr>
              <a:t>you will likely develop a number of ideas that you will want to test</a:t>
            </a:r>
            <a:endParaRPr kumimoji="0" sz="1200" i="0" u="none" strike="noStrike" kern="0" cap="none" spc="0" normalizeH="0" baseline="0" noProof="0" dirty="0">
              <a:ln>
                <a:noFill/>
              </a:ln>
              <a:solidFill>
                <a:schemeClr val="tx1"/>
              </a:solidFill>
              <a:effectLst/>
              <a:uLnTx/>
              <a:uFillTx/>
              <a:sym typeface="Helvetica Light"/>
            </a:endParaRPr>
          </a:p>
        </p:txBody>
      </p:sp>
      <p:sp>
        <p:nvSpPr>
          <p:cNvPr id="57" name="Title 1">
            <a:extLst>
              <a:ext uri="{FF2B5EF4-FFF2-40B4-BE49-F238E27FC236}">
                <a16:creationId xmlns:a16="http://schemas.microsoft.com/office/drawing/2014/main" id="{EDD84424-7A20-6A4F-8B8F-A0C1DD487A6E}"/>
              </a:ext>
            </a:extLst>
          </p:cNvPr>
          <p:cNvSpPr txBox="1">
            <a:spLocks/>
          </p:cNvSpPr>
          <p:nvPr/>
        </p:nvSpPr>
        <p:spPr>
          <a:xfrm>
            <a:off x="647300" y="1039861"/>
            <a:ext cx="8208818" cy="758832"/>
          </a:xfrm>
          <a:prstGeom prst="rect">
            <a:avLst/>
          </a:prstGeom>
        </p:spPr>
        <p:txBody>
          <a:bodyPr vert="horz" lIns="91440" tIns="45720" rIns="91440" bIns="45720" rtlCol="0" anchor="t">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AU" sz="1800" dirty="0">
                <a:latin typeface="Tarzana Nar OT"/>
              </a:rPr>
              <a:t>Testing ideas is not the only form of evaluation done during early stage innovation, but it is one of the unique aspects of innovation. Testing ideas and prototypes needs to be a lightweight but methodical process. </a:t>
            </a:r>
          </a:p>
        </p:txBody>
      </p:sp>
    </p:spTree>
    <p:extLst>
      <p:ext uri="{BB962C8B-B14F-4D97-AF65-F5344CB8AC3E}">
        <p14:creationId xmlns:p14="http://schemas.microsoft.com/office/powerpoint/2010/main" val="393251535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6843FEA8-9280-F946-A40A-C635739552A1}"/>
              </a:ext>
            </a:extLst>
          </p:cNvPr>
          <p:cNvSpPr txBox="1">
            <a:spLocks/>
          </p:cNvSpPr>
          <p:nvPr/>
        </p:nvSpPr>
        <p:spPr>
          <a:xfrm>
            <a:off x="626166" y="356813"/>
            <a:ext cx="8205952" cy="1043941"/>
          </a:xfrm>
          <a:prstGeom prst="rect">
            <a:avLst/>
          </a:prstGeom>
        </p:spPr>
        <p:txBody>
          <a:bodyPr vert="horz" lIns="91440" tIns="45720" rIns="91440" bIns="45720" rtlCol="0" anchor="t">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US" b="1" dirty="0">
                <a:solidFill>
                  <a:srgbClr val="9D3652"/>
                </a:solidFill>
                <a:latin typeface="Tarzana Nar OT"/>
                <a:cs typeface="Tarzana Nar OT"/>
              </a:rPr>
              <a:t>Evaluation and learning</a:t>
            </a:r>
            <a:endParaRPr lang="en-US" dirty="0">
              <a:solidFill>
                <a:srgbClr val="9D3652"/>
              </a:solidFill>
              <a:latin typeface="Tarzana Nar OT"/>
              <a:cs typeface="Tarzana Nar OT"/>
            </a:endParaRPr>
          </a:p>
        </p:txBody>
      </p:sp>
      <p:sp>
        <p:nvSpPr>
          <p:cNvPr id="3" name="Title 1">
            <a:extLst>
              <a:ext uri="{FF2B5EF4-FFF2-40B4-BE49-F238E27FC236}">
                <a16:creationId xmlns:a16="http://schemas.microsoft.com/office/drawing/2014/main" id="{BE3CE192-4242-6642-8CA0-C9253AE02D5D}"/>
              </a:ext>
            </a:extLst>
          </p:cNvPr>
          <p:cNvSpPr txBox="1">
            <a:spLocks/>
          </p:cNvSpPr>
          <p:nvPr/>
        </p:nvSpPr>
        <p:spPr>
          <a:xfrm>
            <a:off x="685800" y="1039860"/>
            <a:ext cx="8208818" cy="2216051"/>
          </a:xfrm>
          <a:prstGeom prst="rect">
            <a:avLst/>
          </a:prstGeom>
        </p:spPr>
        <p:txBody>
          <a:bodyPr vert="horz" lIns="91440" tIns="45720" rIns="91440" bIns="45720" rtlCol="0" anchor="t">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AU" sz="1800" dirty="0">
                <a:latin typeface="Tarzana Nar OT"/>
              </a:rPr>
              <a:t>Once you have run a test (or tests), you will need to evaluate the information you have gathered and apply the learnings.</a:t>
            </a:r>
          </a:p>
          <a:p>
            <a:pPr algn="l"/>
            <a:endParaRPr lang="en-AU" sz="1800" dirty="0">
              <a:latin typeface="Tarzana Nar OT"/>
            </a:endParaRPr>
          </a:p>
          <a:p>
            <a:pPr algn="l"/>
            <a:r>
              <a:rPr lang="en-AU" sz="1800" dirty="0">
                <a:latin typeface="Tarzana Nar OT"/>
              </a:rPr>
              <a:t>This includes:</a:t>
            </a:r>
          </a:p>
          <a:p>
            <a:pPr marL="457200" indent="-457200" algn="l">
              <a:buFont typeface="Arial" panose="020B0604020202020204" pitchFamily="34" charset="0"/>
              <a:buChar char="•"/>
            </a:pPr>
            <a:r>
              <a:rPr lang="en-AU" sz="1800" b="1" dirty="0">
                <a:latin typeface="Tarzana Nar OT"/>
              </a:rPr>
              <a:t>Analysis – </a:t>
            </a:r>
            <a:r>
              <a:rPr lang="en-AU" sz="1800" dirty="0">
                <a:latin typeface="Tarzana Nar OT"/>
              </a:rPr>
              <a:t>Determine the meaning of the information you have gathered</a:t>
            </a:r>
          </a:p>
          <a:p>
            <a:pPr marL="457200" indent="-457200" algn="l">
              <a:buFont typeface="Arial" panose="020B0604020202020204" pitchFamily="34" charset="0"/>
              <a:buChar char="•"/>
            </a:pPr>
            <a:r>
              <a:rPr lang="en-AU" sz="1800" b="1" dirty="0">
                <a:latin typeface="Tarzana Nar OT"/>
              </a:rPr>
              <a:t>Synthesis – </a:t>
            </a:r>
            <a:r>
              <a:rPr lang="en-AU" sz="1800" dirty="0">
                <a:latin typeface="Tarzana Nar OT"/>
              </a:rPr>
              <a:t>Explore the opportunities that these insights reveal – how might you improve what you’re doing? Do you need to pivot? Do new ideas emerge out of the learning process? </a:t>
            </a:r>
          </a:p>
          <a:p>
            <a:pPr marL="457200" indent="-457200" algn="l">
              <a:buFont typeface="Arial" panose="020B0604020202020204" pitchFamily="34" charset="0"/>
              <a:buChar char="•"/>
            </a:pPr>
            <a:r>
              <a:rPr lang="en-AU" sz="1800" b="1" dirty="0">
                <a:latin typeface="Tarzana Nar OT"/>
              </a:rPr>
              <a:t>Iterate – </a:t>
            </a:r>
            <a:r>
              <a:rPr lang="en-AU" sz="1800" dirty="0">
                <a:latin typeface="Tarzana Nar OT"/>
              </a:rPr>
              <a:t>Adapt and evolve your problem framing, ideas and prototypes until you find solutions that effectively address the challenge or opportunity</a:t>
            </a:r>
          </a:p>
        </p:txBody>
      </p:sp>
      <p:sp>
        <p:nvSpPr>
          <p:cNvPr id="4" name="Title 1">
            <a:extLst>
              <a:ext uri="{FF2B5EF4-FFF2-40B4-BE49-F238E27FC236}">
                <a16:creationId xmlns:a16="http://schemas.microsoft.com/office/drawing/2014/main" id="{0D27B599-A196-AA47-A27B-96BFB5CFE608}"/>
              </a:ext>
            </a:extLst>
          </p:cNvPr>
          <p:cNvSpPr txBox="1">
            <a:spLocks/>
          </p:cNvSpPr>
          <p:nvPr/>
        </p:nvSpPr>
        <p:spPr>
          <a:xfrm>
            <a:off x="435425" y="4756196"/>
            <a:ext cx="8745033" cy="294779"/>
          </a:xfrm>
          <a:prstGeom prst="rect">
            <a:avLst/>
          </a:prstGeom>
        </p:spPr>
        <p:txBody>
          <a:bodyPr vert="horz" lIns="91440" tIns="45720" rIns="91440" bIns="45720" rtlCol="0" anchor="t">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defRPr b="0">
                <a:solidFill>
                  <a:srgbClr val="2E1C45"/>
                </a:solidFill>
                <a:latin typeface="Effra"/>
                <a:ea typeface="Effra"/>
                <a:cs typeface="Effra"/>
                <a:sym typeface="Effra"/>
              </a:defRPr>
            </a:pPr>
            <a:r>
              <a:rPr lang="en-AU" sz="1200" i="1" dirty="0">
                <a:solidFill>
                  <a:srgbClr val="2E1C45"/>
                </a:solidFill>
                <a:latin typeface="Tarzana Wide OT" panose="02000606030000020003" pitchFamily="2" charset="77"/>
                <a:ea typeface="Effra"/>
                <a:cs typeface="Effra"/>
                <a:sym typeface="Effra"/>
              </a:rPr>
              <a:t>For more information: Refer to </a:t>
            </a:r>
            <a:r>
              <a:rPr lang="en-AU" sz="1200" b="1" i="1" dirty="0">
                <a:solidFill>
                  <a:srgbClr val="2E1C45"/>
                </a:solidFill>
                <a:latin typeface="Tarzana Wide OT" panose="02000606030000020003" pitchFamily="2" charset="77"/>
                <a:ea typeface="Effra"/>
                <a:cs typeface="Effra"/>
                <a:sym typeface="Effra"/>
              </a:rPr>
              <a:t>‘</a:t>
            </a:r>
            <a:r>
              <a:rPr lang="en-AU" sz="1200" i="1" dirty="0">
                <a:solidFill>
                  <a:srgbClr val="2E1C45"/>
                </a:solidFill>
                <a:latin typeface="Tarzana Wide OT" panose="02000606030000020003" pitchFamily="2" charset="77"/>
                <a:ea typeface="Effra"/>
                <a:cs typeface="Effra"/>
                <a:sym typeface="Effra"/>
              </a:rPr>
              <a:t>Developing insights with people’</a:t>
            </a:r>
          </a:p>
        </p:txBody>
      </p:sp>
    </p:spTree>
    <p:extLst>
      <p:ext uri="{BB962C8B-B14F-4D97-AF65-F5344CB8AC3E}">
        <p14:creationId xmlns:p14="http://schemas.microsoft.com/office/powerpoint/2010/main" val="410327104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52CAEE85-A3C9-3A43-9B74-063F372A0198}"/>
              </a:ext>
            </a:extLst>
          </p:cNvPr>
          <p:cNvSpPr/>
          <p:nvPr/>
        </p:nvSpPr>
        <p:spPr>
          <a:xfrm>
            <a:off x="0" y="0"/>
            <a:ext cx="9144000" cy="5143500"/>
          </a:xfrm>
          <a:prstGeom prst="rect">
            <a:avLst/>
          </a:prstGeom>
          <a:solidFill>
            <a:srgbClr val="376F2F"/>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t> </a:t>
            </a:r>
          </a:p>
        </p:txBody>
      </p:sp>
      <p:sp>
        <p:nvSpPr>
          <p:cNvPr id="8" name="Title 1">
            <a:extLst>
              <a:ext uri="{FF2B5EF4-FFF2-40B4-BE49-F238E27FC236}">
                <a16:creationId xmlns:a16="http://schemas.microsoft.com/office/drawing/2014/main" id="{A63AF5A5-58D0-F34A-9E29-89FDEBE2965A}"/>
              </a:ext>
            </a:extLst>
          </p:cNvPr>
          <p:cNvSpPr txBox="1">
            <a:spLocks/>
          </p:cNvSpPr>
          <p:nvPr/>
        </p:nvSpPr>
        <p:spPr>
          <a:xfrm>
            <a:off x="685800" y="755547"/>
            <a:ext cx="6812280" cy="831515"/>
          </a:xfrm>
          <a:prstGeom prst="rect">
            <a:avLst/>
          </a:prstGeom>
        </p:spPr>
        <p:txBody>
          <a:bodyPr vert="horz" lIns="91440" tIns="45720" rIns="91440" bIns="45720" rtlCol="0" anchor="t">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US" sz="5400" b="1" dirty="0">
                <a:solidFill>
                  <a:schemeClr val="bg1"/>
                </a:solidFill>
                <a:latin typeface="Tarzana Nar OT"/>
                <a:cs typeface="Tarzana Nar OT"/>
              </a:rPr>
              <a:t>Evaluation methods for early stage innovation</a:t>
            </a:r>
            <a:endParaRPr lang="en-US" sz="4000" dirty="0">
              <a:solidFill>
                <a:schemeClr val="bg1"/>
              </a:solidFill>
              <a:latin typeface="Tarzana Nar OT"/>
              <a:cs typeface="Tarzana Nar OT"/>
            </a:endParaRPr>
          </a:p>
        </p:txBody>
      </p:sp>
    </p:spTree>
    <p:extLst>
      <p:ext uri="{BB962C8B-B14F-4D97-AF65-F5344CB8AC3E}">
        <p14:creationId xmlns:p14="http://schemas.microsoft.com/office/powerpoint/2010/main" val="215425540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6843FEA8-9280-F946-A40A-C635739552A1}"/>
              </a:ext>
            </a:extLst>
          </p:cNvPr>
          <p:cNvSpPr txBox="1">
            <a:spLocks/>
          </p:cNvSpPr>
          <p:nvPr/>
        </p:nvSpPr>
        <p:spPr>
          <a:xfrm>
            <a:off x="626166" y="356813"/>
            <a:ext cx="8205952" cy="1043941"/>
          </a:xfrm>
          <a:prstGeom prst="rect">
            <a:avLst/>
          </a:prstGeom>
        </p:spPr>
        <p:txBody>
          <a:bodyPr vert="horz" lIns="91440" tIns="45720" rIns="91440" bIns="45720" rtlCol="0" anchor="t">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US" b="1" dirty="0">
                <a:solidFill>
                  <a:srgbClr val="376F2F"/>
                </a:solidFill>
                <a:latin typeface="Tarzana Nar OT"/>
                <a:cs typeface="Tarzana Nar OT"/>
              </a:rPr>
              <a:t>Example methods</a:t>
            </a:r>
            <a:endParaRPr lang="en-US" dirty="0">
              <a:solidFill>
                <a:srgbClr val="376F2F"/>
              </a:solidFill>
              <a:latin typeface="Tarzana Nar OT"/>
              <a:cs typeface="Tarzana Nar OT"/>
            </a:endParaRPr>
          </a:p>
        </p:txBody>
      </p:sp>
      <p:sp>
        <p:nvSpPr>
          <p:cNvPr id="3" name="Title 1">
            <a:extLst>
              <a:ext uri="{FF2B5EF4-FFF2-40B4-BE49-F238E27FC236}">
                <a16:creationId xmlns:a16="http://schemas.microsoft.com/office/drawing/2014/main" id="{BE3CE192-4242-6642-8CA0-C9253AE02D5D}"/>
              </a:ext>
            </a:extLst>
          </p:cNvPr>
          <p:cNvSpPr txBox="1">
            <a:spLocks/>
          </p:cNvSpPr>
          <p:nvPr/>
        </p:nvSpPr>
        <p:spPr>
          <a:xfrm>
            <a:off x="685800" y="1310937"/>
            <a:ext cx="7563678" cy="2216051"/>
          </a:xfrm>
          <a:prstGeom prst="rect">
            <a:avLst/>
          </a:prstGeom>
        </p:spPr>
        <p:txBody>
          <a:bodyPr vert="horz" lIns="91440" tIns="45720" rIns="91440" bIns="45720" rtlCol="0" anchor="t">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AU" sz="1800" dirty="0">
                <a:latin typeface="Tarzana Nar OT"/>
              </a:rPr>
              <a:t>There are a number of methods that can be used in the early stages of innovation, for instance:</a:t>
            </a:r>
          </a:p>
          <a:p>
            <a:pPr marL="457200" indent="-457200" algn="l">
              <a:buFont typeface="Arial" panose="020B0604020202020204" pitchFamily="34" charset="0"/>
              <a:buChar char="•"/>
            </a:pPr>
            <a:r>
              <a:rPr lang="en-AU" sz="1800" dirty="0">
                <a:latin typeface="Tarzana Nar OT"/>
              </a:rPr>
              <a:t>Learning briefs (to capture developmental learning, pivots and insights)</a:t>
            </a:r>
          </a:p>
          <a:p>
            <a:pPr marL="457200" indent="-457200" algn="l">
              <a:buFont typeface="Arial" panose="020B0604020202020204" pitchFamily="34" charset="0"/>
              <a:buChar char="•"/>
            </a:pPr>
            <a:r>
              <a:rPr lang="en-AU" sz="1800" dirty="0">
                <a:latin typeface="Tarzana Nar OT"/>
              </a:rPr>
              <a:t>ORID framework (for reflection)</a:t>
            </a:r>
          </a:p>
          <a:p>
            <a:pPr marL="457200" indent="-457200" algn="l">
              <a:buFont typeface="Arial" panose="020B0604020202020204" pitchFamily="34" charset="0"/>
              <a:buChar char="•"/>
            </a:pPr>
            <a:r>
              <a:rPr lang="en-AU" sz="1800" dirty="0">
                <a:latin typeface="Tarzana Nar OT"/>
              </a:rPr>
              <a:t>After Action Review (for reflection)</a:t>
            </a:r>
          </a:p>
          <a:p>
            <a:pPr marL="457200" indent="-457200" algn="l">
              <a:buFont typeface="Arial" panose="020B0604020202020204" pitchFamily="34" charset="0"/>
              <a:buChar char="•"/>
            </a:pPr>
            <a:r>
              <a:rPr lang="en-AU" sz="1800" dirty="0">
                <a:latin typeface="Tarzana Nar OT"/>
              </a:rPr>
              <a:t>Reflection workshops (for data collection, co-analysis, and reflection)</a:t>
            </a:r>
          </a:p>
          <a:p>
            <a:pPr marL="457200" indent="-457200" algn="l">
              <a:buFont typeface="Arial" panose="020B0604020202020204" pitchFamily="34" charset="0"/>
              <a:buChar char="•"/>
            </a:pPr>
            <a:r>
              <a:rPr lang="en-AU" sz="1800" dirty="0">
                <a:latin typeface="Tarzana Nar OT"/>
              </a:rPr>
              <a:t>The What Else Test (for light contribution analysis)</a:t>
            </a:r>
          </a:p>
          <a:p>
            <a:pPr marL="457200" indent="-457200" algn="l">
              <a:buFont typeface="Arial" panose="020B0604020202020204" pitchFamily="34" charset="0"/>
              <a:buChar char="•"/>
            </a:pPr>
            <a:r>
              <a:rPr lang="en-AU" sz="1800" dirty="0">
                <a:latin typeface="Tarzana Nar OT"/>
              </a:rPr>
              <a:t>Impact log</a:t>
            </a:r>
          </a:p>
          <a:p>
            <a:pPr marL="457200" indent="-457200" algn="l">
              <a:buFont typeface="Arial" panose="020B0604020202020204" pitchFamily="34" charset="0"/>
              <a:buChar char="•"/>
            </a:pPr>
            <a:r>
              <a:rPr lang="en-AU" sz="1800" dirty="0">
                <a:latin typeface="Tarzana Nar OT"/>
              </a:rPr>
              <a:t>Most Significant Change</a:t>
            </a:r>
          </a:p>
        </p:txBody>
      </p:sp>
      <p:sp>
        <p:nvSpPr>
          <p:cNvPr id="4" name="Title 1">
            <a:extLst>
              <a:ext uri="{FF2B5EF4-FFF2-40B4-BE49-F238E27FC236}">
                <a16:creationId xmlns:a16="http://schemas.microsoft.com/office/drawing/2014/main" id="{344DA562-54FD-BA41-B74E-18F29183D0F9}"/>
              </a:ext>
            </a:extLst>
          </p:cNvPr>
          <p:cNvSpPr txBox="1">
            <a:spLocks/>
          </p:cNvSpPr>
          <p:nvPr/>
        </p:nvSpPr>
        <p:spPr>
          <a:xfrm>
            <a:off x="435425" y="4292868"/>
            <a:ext cx="8745033" cy="758108"/>
          </a:xfrm>
          <a:prstGeom prst="rect">
            <a:avLst/>
          </a:prstGeom>
        </p:spPr>
        <p:txBody>
          <a:bodyPr vert="horz" lIns="91440" tIns="45720" rIns="91440" bIns="45720" rtlCol="0" anchor="t">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defRPr b="0">
                <a:solidFill>
                  <a:srgbClr val="2E1C45"/>
                </a:solidFill>
                <a:latin typeface="Effra"/>
                <a:ea typeface="Effra"/>
                <a:cs typeface="Effra"/>
                <a:sym typeface="Effra"/>
              </a:defRPr>
            </a:pPr>
            <a:r>
              <a:rPr lang="en-AU" sz="1200" i="1" dirty="0">
                <a:solidFill>
                  <a:srgbClr val="2E1C45"/>
                </a:solidFill>
                <a:latin typeface="Tarzana Wide OT" panose="02000606030000020003" pitchFamily="2" charset="77"/>
                <a:ea typeface="Effra"/>
                <a:cs typeface="Effra"/>
                <a:sym typeface="Effra"/>
              </a:rPr>
              <a:t>Some links to more evaluation tools:</a:t>
            </a:r>
          </a:p>
          <a:p>
            <a:pPr marL="171450" indent="-171450" algn="l">
              <a:buFontTx/>
              <a:buChar char="-"/>
              <a:defRPr b="0">
                <a:solidFill>
                  <a:srgbClr val="2E1C45"/>
                </a:solidFill>
                <a:latin typeface="Effra"/>
                <a:ea typeface="Effra"/>
                <a:cs typeface="Effra"/>
                <a:sym typeface="Effra"/>
              </a:defRPr>
            </a:pPr>
            <a:r>
              <a:rPr lang="en-AU" sz="1200" i="1" dirty="0">
                <a:solidFill>
                  <a:srgbClr val="2E1C45"/>
                </a:solidFill>
                <a:latin typeface="Tarzana Wide OT" panose="02000606030000020003" pitchFamily="2" charset="77"/>
                <a:ea typeface="Effra"/>
                <a:cs typeface="Effra"/>
                <a:sym typeface="Effra"/>
              </a:rPr>
              <a:t>Clear Horizon resource page: </a:t>
            </a:r>
            <a:r>
              <a:rPr lang="en-AU" sz="1200" i="1" dirty="0">
                <a:solidFill>
                  <a:srgbClr val="2E1C45"/>
                </a:solidFill>
                <a:latin typeface="Tarzana Wide OT" panose="02000606030000020003" pitchFamily="2" charset="77"/>
                <a:ea typeface="Effra"/>
                <a:cs typeface="Effra"/>
                <a:sym typeface="Effra"/>
                <a:hlinkClick r:id="rId3"/>
              </a:rPr>
              <a:t>https://www.clearhorizon.com.au/resources.aspx</a:t>
            </a:r>
            <a:endParaRPr lang="en-AU" sz="1200" i="1" dirty="0">
              <a:solidFill>
                <a:srgbClr val="2E1C45"/>
              </a:solidFill>
              <a:latin typeface="Tarzana Wide OT" panose="02000606030000020003" pitchFamily="2" charset="77"/>
              <a:ea typeface="Effra"/>
              <a:cs typeface="Effra"/>
              <a:sym typeface="Effra"/>
            </a:endParaRPr>
          </a:p>
          <a:p>
            <a:pPr marL="171450" indent="-171450" algn="l">
              <a:buFontTx/>
              <a:buChar char="-"/>
              <a:defRPr b="0">
                <a:solidFill>
                  <a:srgbClr val="2E1C45"/>
                </a:solidFill>
                <a:latin typeface="Effra"/>
                <a:ea typeface="Effra"/>
                <a:cs typeface="Effra"/>
                <a:sym typeface="Effra"/>
              </a:defRPr>
            </a:pPr>
            <a:r>
              <a:rPr lang="en-AU" sz="1200" i="1" dirty="0" err="1">
                <a:solidFill>
                  <a:srgbClr val="2E1C45"/>
                </a:solidFill>
                <a:latin typeface="Tarzana Wide OT" panose="02000606030000020003" pitchFamily="2" charset="77"/>
                <a:ea typeface="Effra"/>
                <a:cs typeface="Effra"/>
                <a:sym typeface="Effra"/>
              </a:rPr>
              <a:t>BetterEvaluation</a:t>
            </a:r>
            <a:r>
              <a:rPr lang="en-AU" sz="1200" i="1" dirty="0">
                <a:solidFill>
                  <a:srgbClr val="2E1C45"/>
                </a:solidFill>
                <a:latin typeface="Tarzana Wide OT" panose="02000606030000020003" pitchFamily="2" charset="77"/>
                <a:ea typeface="Effra"/>
                <a:cs typeface="Effra"/>
                <a:sym typeface="Effra"/>
              </a:rPr>
              <a:t>: </a:t>
            </a:r>
            <a:r>
              <a:rPr lang="en-AU" sz="1200" i="1" dirty="0">
                <a:solidFill>
                  <a:srgbClr val="2E1C45"/>
                </a:solidFill>
                <a:latin typeface="Tarzana Wide OT" panose="02000606030000020003" pitchFamily="2" charset="77"/>
                <a:ea typeface="Effra"/>
                <a:cs typeface="Effra"/>
                <a:sym typeface="Effra"/>
                <a:hlinkClick r:id="rId4"/>
              </a:rPr>
              <a:t>https://www.betterevaluation.org/</a:t>
            </a:r>
            <a:endParaRPr lang="en-AU" sz="1200" i="1" dirty="0">
              <a:solidFill>
                <a:srgbClr val="2E1C45"/>
              </a:solidFill>
              <a:latin typeface="Tarzana Wide OT" panose="02000606030000020003" pitchFamily="2" charset="77"/>
              <a:ea typeface="Effra"/>
              <a:cs typeface="Effra"/>
              <a:sym typeface="Effra"/>
            </a:endParaRPr>
          </a:p>
        </p:txBody>
      </p:sp>
    </p:spTree>
    <p:extLst>
      <p:ext uri="{BB962C8B-B14F-4D97-AF65-F5344CB8AC3E}">
        <p14:creationId xmlns:p14="http://schemas.microsoft.com/office/powerpoint/2010/main" val="266987481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6843FEA8-9280-F946-A40A-C635739552A1}"/>
              </a:ext>
            </a:extLst>
          </p:cNvPr>
          <p:cNvSpPr txBox="1">
            <a:spLocks/>
          </p:cNvSpPr>
          <p:nvPr/>
        </p:nvSpPr>
        <p:spPr>
          <a:xfrm>
            <a:off x="626166" y="356813"/>
            <a:ext cx="8205952" cy="1043941"/>
          </a:xfrm>
          <a:prstGeom prst="rect">
            <a:avLst/>
          </a:prstGeom>
        </p:spPr>
        <p:txBody>
          <a:bodyPr vert="horz" lIns="91440" tIns="45720" rIns="91440" bIns="45720" rtlCol="0" anchor="t">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US" b="1" dirty="0">
                <a:solidFill>
                  <a:srgbClr val="376F2F"/>
                </a:solidFill>
                <a:latin typeface="Tarzana Nar OT"/>
                <a:cs typeface="Tarzana Nar OT"/>
              </a:rPr>
              <a:t>Gathering impact stories</a:t>
            </a:r>
            <a:endParaRPr lang="en-US" dirty="0">
              <a:solidFill>
                <a:srgbClr val="376F2F"/>
              </a:solidFill>
              <a:latin typeface="Tarzana Nar OT"/>
              <a:cs typeface="Tarzana Nar OT"/>
            </a:endParaRPr>
          </a:p>
        </p:txBody>
      </p:sp>
      <p:sp>
        <p:nvSpPr>
          <p:cNvPr id="3" name="Title 1">
            <a:extLst>
              <a:ext uri="{FF2B5EF4-FFF2-40B4-BE49-F238E27FC236}">
                <a16:creationId xmlns:a16="http://schemas.microsoft.com/office/drawing/2014/main" id="{BE3CE192-4242-6642-8CA0-C9253AE02D5D}"/>
              </a:ext>
            </a:extLst>
          </p:cNvPr>
          <p:cNvSpPr txBox="1">
            <a:spLocks/>
          </p:cNvSpPr>
          <p:nvPr/>
        </p:nvSpPr>
        <p:spPr>
          <a:xfrm>
            <a:off x="685800" y="1261241"/>
            <a:ext cx="6064857" cy="2216051"/>
          </a:xfrm>
          <a:prstGeom prst="rect">
            <a:avLst/>
          </a:prstGeom>
        </p:spPr>
        <p:txBody>
          <a:bodyPr vert="horz" lIns="91440" tIns="45720" rIns="91440" bIns="45720" rtlCol="0" anchor="t">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marL="457200" indent="-457200" algn="l">
              <a:buFont typeface="Arial" panose="020B0604020202020204" pitchFamily="34" charset="0"/>
              <a:buChar char="•"/>
            </a:pPr>
            <a:r>
              <a:rPr lang="en-AU" sz="2000" dirty="0">
                <a:latin typeface="Tarzana Nar OT"/>
              </a:rPr>
              <a:t>Impact stories are typically </a:t>
            </a:r>
            <a:r>
              <a:rPr lang="en-AU" sz="2000" b="1" dirty="0">
                <a:latin typeface="Tarzana Nar OT"/>
              </a:rPr>
              <a:t>quotes and anecdotes </a:t>
            </a:r>
            <a:r>
              <a:rPr lang="en-AU" sz="2000" dirty="0">
                <a:latin typeface="Tarzana Nar OT"/>
              </a:rPr>
              <a:t>that speak to someone’s experience of change. They occur spontaneously and are captured. Keeping an ‘impact log’ of stories can be useful for noticing what matters to people.</a:t>
            </a:r>
          </a:p>
          <a:p>
            <a:pPr marL="457200" indent="-457200" algn="l">
              <a:buFont typeface="Arial" panose="020B0604020202020204" pitchFamily="34" charset="0"/>
              <a:buChar char="•"/>
            </a:pPr>
            <a:r>
              <a:rPr lang="en-AU" sz="2000" dirty="0">
                <a:latin typeface="Tarzana Nar OT"/>
              </a:rPr>
              <a:t>Impact stories can also be sought out and captured via </a:t>
            </a:r>
            <a:r>
              <a:rPr lang="en-AU" sz="2000" b="1" dirty="0">
                <a:latin typeface="Tarzana Nar OT"/>
              </a:rPr>
              <a:t>case studies</a:t>
            </a:r>
            <a:r>
              <a:rPr lang="en-AU" sz="2000" dirty="0">
                <a:latin typeface="Tarzana Nar OT"/>
              </a:rPr>
              <a:t>. The case study should include a description of the context and challenge, the process used and action(s) taken, and the result. Evidence that backs up the claim should be included, including quotes, facts and data points.</a:t>
            </a:r>
          </a:p>
        </p:txBody>
      </p:sp>
      <p:sp>
        <p:nvSpPr>
          <p:cNvPr id="2" name="Rounded Rectangular Callout 1">
            <a:extLst>
              <a:ext uri="{FF2B5EF4-FFF2-40B4-BE49-F238E27FC236}">
                <a16:creationId xmlns:a16="http://schemas.microsoft.com/office/drawing/2014/main" id="{CFCD2E72-864C-B341-BC40-CBFD374EEA51}"/>
              </a:ext>
            </a:extLst>
          </p:cNvPr>
          <p:cNvSpPr/>
          <p:nvPr/>
        </p:nvSpPr>
        <p:spPr>
          <a:xfrm>
            <a:off x="7040880" y="1332128"/>
            <a:ext cx="1643743" cy="1415143"/>
          </a:xfrm>
          <a:prstGeom prst="wedgeRoundRectCallout">
            <a:avLst/>
          </a:prstGeom>
          <a:ln>
            <a:solidFill>
              <a:srgbClr val="376F2F"/>
            </a:solidFill>
          </a:ln>
        </p:spPr>
        <p:style>
          <a:lnRef idx="2">
            <a:schemeClr val="dk1"/>
          </a:lnRef>
          <a:fillRef idx="1">
            <a:schemeClr val="lt1"/>
          </a:fillRef>
          <a:effectRef idx="0">
            <a:schemeClr val="dk1"/>
          </a:effectRef>
          <a:fontRef idx="minor">
            <a:schemeClr val="dk1"/>
          </a:fontRef>
        </p:style>
        <p:txBody>
          <a:bodyPr rtlCol="0" anchor="ctr"/>
          <a:lstStyle/>
          <a:p>
            <a:pPr algn="ctr"/>
            <a:r>
              <a:rPr lang="en-US" dirty="0">
                <a:solidFill>
                  <a:srgbClr val="376F2F"/>
                </a:solidFill>
              </a:rPr>
              <a:t>”This support has helped me stay at the table”</a:t>
            </a:r>
          </a:p>
        </p:txBody>
      </p:sp>
    </p:spTree>
    <p:extLst>
      <p:ext uri="{BB962C8B-B14F-4D97-AF65-F5344CB8AC3E}">
        <p14:creationId xmlns:p14="http://schemas.microsoft.com/office/powerpoint/2010/main" val="49218347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6843FEA8-9280-F946-A40A-C635739552A1}"/>
              </a:ext>
            </a:extLst>
          </p:cNvPr>
          <p:cNvSpPr txBox="1">
            <a:spLocks/>
          </p:cNvSpPr>
          <p:nvPr/>
        </p:nvSpPr>
        <p:spPr>
          <a:xfrm>
            <a:off x="626166" y="356813"/>
            <a:ext cx="8205952" cy="1043941"/>
          </a:xfrm>
          <a:prstGeom prst="rect">
            <a:avLst/>
          </a:prstGeom>
        </p:spPr>
        <p:txBody>
          <a:bodyPr vert="horz" lIns="91440" tIns="45720" rIns="91440" bIns="45720" rtlCol="0" anchor="t">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US" b="1" dirty="0">
                <a:solidFill>
                  <a:srgbClr val="376F2F"/>
                </a:solidFill>
                <a:latin typeface="Tarzana Nar OT"/>
                <a:cs typeface="Tarzana Nar OT"/>
              </a:rPr>
              <a:t>Most Significant Change technique</a:t>
            </a:r>
            <a:endParaRPr lang="en-US" dirty="0">
              <a:solidFill>
                <a:srgbClr val="376F2F"/>
              </a:solidFill>
              <a:latin typeface="Tarzana Nar OT"/>
              <a:cs typeface="Tarzana Nar OT"/>
            </a:endParaRPr>
          </a:p>
        </p:txBody>
      </p:sp>
      <p:sp>
        <p:nvSpPr>
          <p:cNvPr id="4" name="Title 1">
            <a:extLst>
              <a:ext uri="{FF2B5EF4-FFF2-40B4-BE49-F238E27FC236}">
                <a16:creationId xmlns:a16="http://schemas.microsoft.com/office/drawing/2014/main" id="{6C403A30-C6F8-5D49-BB79-4D9DCE1E7AA9}"/>
              </a:ext>
            </a:extLst>
          </p:cNvPr>
          <p:cNvSpPr txBox="1">
            <a:spLocks/>
          </p:cNvSpPr>
          <p:nvPr/>
        </p:nvSpPr>
        <p:spPr>
          <a:xfrm>
            <a:off x="685800" y="1261241"/>
            <a:ext cx="7705165" cy="2216051"/>
          </a:xfrm>
          <a:prstGeom prst="rect">
            <a:avLst/>
          </a:prstGeom>
        </p:spPr>
        <p:txBody>
          <a:bodyPr vert="horz" lIns="91440" tIns="45720" rIns="91440" bIns="45720" rtlCol="0" anchor="t">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AU" sz="1600" dirty="0">
                <a:latin typeface="Tarzana Nar OT"/>
              </a:rPr>
              <a:t>Most Significant Change is a qualitative and participatory technique for gathering evidence for monitoring and evaluation.</a:t>
            </a:r>
          </a:p>
          <a:p>
            <a:pPr algn="l"/>
            <a:endParaRPr lang="en-AU" sz="1600" dirty="0">
              <a:latin typeface="Tarzana Nar OT"/>
            </a:endParaRPr>
          </a:p>
          <a:p>
            <a:pPr algn="l"/>
            <a:r>
              <a:rPr lang="en-AU" sz="1600" dirty="0">
                <a:latin typeface="Tarzana Nar OT"/>
              </a:rPr>
              <a:t>The process involves:</a:t>
            </a:r>
          </a:p>
          <a:p>
            <a:pPr marL="457200" indent="-457200" algn="l">
              <a:buFont typeface="Arial" panose="020B0604020202020204" pitchFamily="34" charset="0"/>
              <a:buChar char="•"/>
            </a:pPr>
            <a:r>
              <a:rPr lang="en-AU" sz="1600" b="1" dirty="0">
                <a:latin typeface="Tarzana Nar OT"/>
              </a:rPr>
              <a:t>Collecting stories </a:t>
            </a:r>
            <a:r>
              <a:rPr lang="en-AU" sz="1600" dirty="0">
                <a:latin typeface="Tarzana Nar OT"/>
              </a:rPr>
              <a:t>of what people consider to be the most significant change as a result of an action, program, project, etc</a:t>
            </a:r>
          </a:p>
          <a:p>
            <a:pPr marL="457200" indent="-457200" algn="l">
              <a:buFont typeface="Arial" panose="020B0604020202020204" pitchFamily="34" charset="0"/>
              <a:buChar char="•"/>
            </a:pPr>
            <a:r>
              <a:rPr lang="en-AU" sz="1600" b="1" dirty="0">
                <a:latin typeface="Tarzana Nar OT"/>
              </a:rPr>
              <a:t>Panel(s) of stakeholders systematically reviewing and selecting </a:t>
            </a:r>
            <a:r>
              <a:rPr lang="en-AU" sz="1600" dirty="0">
                <a:latin typeface="Tarzana Nar OT"/>
              </a:rPr>
              <a:t>what they feel to be the most significant change from among the many stories based on agreed criteria</a:t>
            </a:r>
          </a:p>
          <a:p>
            <a:pPr marL="457200" indent="-457200" algn="l">
              <a:buFont typeface="Arial" panose="020B0604020202020204" pitchFamily="34" charset="0"/>
              <a:buChar char="•"/>
            </a:pPr>
            <a:r>
              <a:rPr lang="en-AU" sz="1600" dirty="0">
                <a:latin typeface="Tarzana Nar OT"/>
              </a:rPr>
              <a:t>This review includes </a:t>
            </a:r>
            <a:r>
              <a:rPr lang="en-AU" sz="1600" b="1" dirty="0">
                <a:latin typeface="Tarzana Nar OT"/>
              </a:rPr>
              <a:t>reading the stories aloud and having in-depth conversations </a:t>
            </a:r>
            <a:r>
              <a:rPr lang="en-AU" sz="1600" dirty="0">
                <a:latin typeface="Tarzana Nar OT"/>
              </a:rPr>
              <a:t>about the value of the reported changes</a:t>
            </a:r>
          </a:p>
          <a:p>
            <a:pPr marL="457200" indent="-457200" algn="l">
              <a:buFont typeface="Arial" panose="020B0604020202020204" pitchFamily="34" charset="0"/>
              <a:buChar char="•"/>
            </a:pPr>
            <a:r>
              <a:rPr lang="en-AU" sz="1600" b="1" dirty="0">
                <a:latin typeface="Tarzana Nar OT"/>
              </a:rPr>
              <a:t>Feedback and communication of results</a:t>
            </a:r>
          </a:p>
          <a:p>
            <a:pPr algn="l"/>
            <a:endParaRPr lang="en-AU" sz="1600" dirty="0">
              <a:latin typeface="Tarzana Nar OT"/>
            </a:endParaRPr>
          </a:p>
          <a:p>
            <a:pPr algn="l"/>
            <a:r>
              <a:rPr lang="en-AU" sz="1600" dirty="0">
                <a:latin typeface="Tarzana Nar OT"/>
              </a:rPr>
              <a:t>It should not be used as a standalone method – it should be used in combination with other methods.</a:t>
            </a:r>
          </a:p>
        </p:txBody>
      </p:sp>
      <p:sp>
        <p:nvSpPr>
          <p:cNvPr id="6" name="Title 1">
            <a:extLst>
              <a:ext uri="{FF2B5EF4-FFF2-40B4-BE49-F238E27FC236}">
                <a16:creationId xmlns:a16="http://schemas.microsoft.com/office/drawing/2014/main" id="{44EE3A59-FF79-224E-9B8B-85DCBEA038F1}"/>
              </a:ext>
            </a:extLst>
          </p:cNvPr>
          <p:cNvSpPr txBox="1">
            <a:spLocks/>
          </p:cNvSpPr>
          <p:nvPr/>
        </p:nvSpPr>
        <p:spPr>
          <a:xfrm>
            <a:off x="435425" y="4756196"/>
            <a:ext cx="8745033" cy="294779"/>
          </a:xfrm>
          <a:prstGeom prst="rect">
            <a:avLst/>
          </a:prstGeom>
        </p:spPr>
        <p:txBody>
          <a:bodyPr vert="horz" lIns="91440" tIns="45720" rIns="91440" bIns="45720" rtlCol="0" anchor="t">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defRPr b="0">
                <a:solidFill>
                  <a:srgbClr val="2E1C45"/>
                </a:solidFill>
                <a:latin typeface="Effra"/>
                <a:ea typeface="Effra"/>
                <a:cs typeface="Effra"/>
                <a:sym typeface="Effra"/>
              </a:defRPr>
            </a:pPr>
            <a:r>
              <a:rPr lang="en-AU" sz="1200" i="1" dirty="0">
                <a:solidFill>
                  <a:srgbClr val="2E1C45"/>
                </a:solidFill>
                <a:latin typeface="Tarzana Wide OT" panose="02000606030000020003" pitchFamily="2" charset="77"/>
                <a:ea typeface="Effra"/>
                <a:cs typeface="Effra"/>
                <a:sym typeface="Effra"/>
              </a:rPr>
              <a:t>For more information: Refer to Clear Horizon’s </a:t>
            </a:r>
            <a:r>
              <a:rPr lang="en-AU" sz="1200" b="1" i="1" dirty="0">
                <a:solidFill>
                  <a:srgbClr val="2E1C45"/>
                </a:solidFill>
                <a:latin typeface="Tarzana Wide OT" panose="02000606030000020003" pitchFamily="2" charset="77"/>
                <a:ea typeface="Effra"/>
                <a:cs typeface="Effra"/>
                <a:sym typeface="Effra"/>
              </a:rPr>
              <a:t>‘</a:t>
            </a:r>
            <a:r>
              <a:rPr lang="en-AU" sz="1200" i="1" dirty="0">
                <a:solidFill>
                  <a:srgbClr val="2E1C45"/>
                </a:solidFill>
                <a:latin typeface="Tarzana Wide OT" panose="02000606030000020003" pitchFamily="2" charset="77"/>
                <a:ea typeface="Effra"/>
                <a:cs typeface="Effra"/>
                <a:sym typeface="Effra"/>
              </a:rPr>
              <a:t>MSC Training notes_September2018’</a:t>
            </a:r>
          </a:p>
        </p:txBody>
      </p:sp>
    </p:spTree>
    <p:extLst>
      <p:ext uri="{BB962C8B-B14F-4D97-AF65-F5344CB8AC3E}">
        <p14:creationId xmlns:p14="http://schemas.microsoft.com/office/powerpoint/2010/main" val="45745738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88D964D8-1F6C-214A-B984-857B676434E6}"/>
              </a:ext>
            </a:extLst>
          </p:cNvPr>
          <p:cNvPicPr>
            <a:picLocks noChangeAspect="1"/>
          </p:cNvPicPr>
          <p:nvPr/>
        </p:nvPicPr>
        <p:blipFill>
          <a:blip r:embed="rId3"/>
          <a:stretch>
            <a:fillRect/>
          </a:stretch>
        </p:blipFill>
        <p:spPr>
          <a:xfrm rot="645858">
            <a:off x="303185" y="603291"/>
            <a:ext cx="8455045" cy="5977454"/>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212291319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52CAEE85-A3C9-3A43-9B74-063F372A0198}"/>
              </a:ext>
            </a:extLst>
          </p:cNvPr>
          <p:cNvSpPr/>
          <p:nvPr/>
        </p:nvSpPr>
        <p:spPr>
          <a:xfrm>
            <a:off x="0" y="0"/>
            <a:ext cx="9144000" cy="5143500"/>
          </a:xfrm>
          <a:prstGeom prst="rect">
            <a:avLst/>
          </a:prstGeom>
          <a:solidFill>
            <a:srgbClr val="376F2F"/>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t> </a:t>
            </a:r>
          </a:p>
        </p:txBody>
      </p:sp>
      <p:sp>
        <p:nvSpPr>
          <p:cNvPr id="8" name="Title 1">
            <a:extLst>
              <a:ext uri="{FF2B5EF4-FFF2-40B4-BE49-F238E27FC236}">
                <a16:creationId xmlns:a16="http://schemas.microsoft.com/office/drawing/2014/main" id="{A63AF5A5-58D0-F34A-9E29-89FDEBE2965A}"/>
              </a:ext>
            </a:extLst>
          </p:cNvPr>
          <p:cNvSpPr txBox="1">
            <a:spLocks/>
          </p:cNvSpPr>
          <p:nvPr/>
        </p:nvSpPr>
        <p:spPr>
          <a:xfrm>
            <a:off x="685800" y="755547"/>
            <a:ext cx="7722704" cy="831515"/>
          </a:xfrm>
          <a:prstGeom prst="rect">
            <a:avLst/>
          </a:prstGeom>
        </p:spPr>
        <p:txBody>
          <a:bodyPr vert="horz" lIns="91440" tIns="45720" rIns="91440" bIns="45720" rtlCol="0" anchor="t">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US" sz="4000" b="1" dirty="0">
                <a:solidFill>
                  <a:schemeClr val="bg1"/>
                </a:solidFill>
                <a:latin typeface="Tarzana Nar OT"/>
                <a:cs typeface="Tarzana Nar OT"/>
              </a:rPr>
              <a:t>Just a word on ethics and consent…</a:t>
            </a:r>
          </a:p>
          <a:p>
            <a:pPr algn="l"/>
            <a:endParaRPr lang="en-US" sz="2400" dirty="0">
              <a:latin typeface="Tarzana Nar OT"/>
              <a:cs typeface="Tarzana Nar OT"/>
            </a:endParaRPr>
          </a:p>
          <a:p>
            <a:pPr algn="l"/>
            <a:r>
              <a:rPr lang="en-US" sz="2400" dirty="0">
                <a:latin typeface="Tarzana Nar OT"/>
                <a:cs typeface="Tarzana Nar OT"/>
              </a:rPr>
              <a:t>When you develop tests, be sure you have consent to collect the data you want to collect – and to use the data in the way you will need to use it</a:t>
            </a:r>
          </a:p>
        </p:txBody>
      </p:sp>
      <p:sp>
        <p:nvSpPr>
          <p:cNvPr id="4" name="Title 1">
            <a:extLst>
              <a:ext uri="{FF2B5EF4-FFF2-40B4-BE49-F238E27FC236}">
                <a16:creationId xmlns:a16="http://schemas.microsoft.com/office/drawing/2014/main" id="{D802FDEC-F432-5A46-8955-B8C5601DB864}"/>
              </a:ext>
            </a:extLst>
          </p:cNvPr>
          <p:cNvSpPr txBox="1">
            <a:spLocks/>
          </p:cNvSpPr>
          <p:nvPr/>
        </p:nvSpPr>
        <p:spPr>
          <a:xfrm>
            <a:off x="435425" y="4283765"/>
            <a:ext cx="8745033" cy="767210"/>
          </a:xfrm>
          <a:prstGeom prst="rect">
            <a:avLst/>
          </a:prstGeom>
        </p:spPr>
        <p:txBody>
          <a:bodyPr vert="horz" lIns="91440" tIns="45720" rIns="91440" bIns="45720" rtlCol="0" anchor="t">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defRPr b="0">
                <a:solidFill>
                  <a:srgbClr val="2E1C45"/>
                </a:solidFill>
                <a:latin typeface="Effra"/>
                <a:ea typeface="Effra"/>
                <a:cs typeface="Effra"/>
                <a:sym typeface="Effra"/>
              </a:defRPr>
            </a:pPr>
            <a:r>
              <a:rPr lang="en-AU" sz="1200" i="1" dirty="0">
                <a:solidFill>
                  <a:srgbClr val="2E1C45"/>
                </a:solidFill>
                <a:latin typeface="Tarzana Wide OT" panose="02000606030000020003" pitchFamily="2" charset="77"/>
                <a:ea typeface="Effra"/>
                <a:cs typeface="Effra"/>
                <a:sym typeface="Effra"/>
              </a:rPr>
              <a:t>For more information about ethical approaches to work with Aboriginal and Torres Strait Islander people: </a:t>
            </a:r>
            <a:r>
              <a:rPr lang="en-AU" sz="1200" i="1" dirty="0">
                <a:solidFill>
                  <a:srgbClr val="2E1C45"/>
                </a:solidFill>
                <a:latin typeface="Tarzana Wide OT" panose="02000606030000020003" pitchFamily="2" charset="77"/>
                <a:ea typeface="Effra"/>
                <a:cs typeface="Effra"/>
                <a:sym typeface="Effra"/>
                <a:hlinkClick r:id="rId3"/>
              </a:rPr>
              <a:t>https://aiatsis.gov.au</a:t>
            </a:r>
            <a:endParaRPr lang="en-AU" sz="1200" i="1" dirty="0">
              <a:solidFill>
                <a:srgbClr val="2E1C45"/>
              </a:solidFill>
              <a:latin typeface="Tarzana Wide OT" panose="02000606030000020003" pitchFamily="2" charset="77"/>
              <a:ea typeface="Effra"/>
              <a:cs typeface="Effra"/>
              <a:sym typeface="Effra"/>
            </a:endParaRPr>
          </a:p>
          <a:p>
            <a:pPr algn="l">
              <a:defRPr b="0">
                <a:solidFill>
                  <a:srgbClr val="2E1C45"/>
                </a:solidFill>
                <a:latin typeface="Effra"/>
                <a:ea typeface="Effra"/>
                <a:cs typeface="Effra"/>
                <a:sym typeface="Effra"/>
              </a:defRPr>
            </a:pPr>
            <a:r>
              <a:rPr lang="en-AU" sz="1200" i="1" dirty="0">
                <a:solidFill>
                  <a:srgbClr val="2E1C45"/>
                </a:solidFill>
                <a:latin typeface="Tarzana Wide OT" panose="02000606030000020003" pitchFamily="2" charset="77"/>
                <a:ea typeface="Effra"/>
                <a:cs typeface="Effra"/>
                <a:sym typeface="Effra"/>
              </a:rPr>
              <a:t>For more information about ethics requirements for human research in Australia: </a:t>
            </a:r>
            <a:r>
              <a:rPr lang="en-AU" sz="1200" i="1" dirty="0">
                <a:solidFill>
                  <a:srgbClr val="2E1C45"/>
                </a:solidFill>
                <a:latin typeface="Tarzana Wide OT" panose="02000606030000020003" pitchFamily="2" charset="77"/>
                <a:ea typeface="Effra"/>
                <a:cs typeface="Effra"/>
                <a:sym typeface="Effra"/>
                <a:hlinkClick r:id="rId4"/>
              </a:rPr>
              <a:t>https://nhmrc.gov.au/research-policy/ethics/human-research-ethics-committees</a:t>
            </a:r>
            <a:endParaRPr lang="en-AU" sz="1200" i="1" dirty="0">
              <a:solidFill>
                <a:srgbClr val="2E1C45"/>
              </a:solidFill>
              <a:latin typeface="Tarzana Wide OT" panose="02000606030000020003" pitchFamily="2" charset="77"/>
              <a:ea typeface="Effra"/>
              <a:cs typeface="Effra"/>
              <a:sym typeface="Effra"/>
            </a:endParaRPr>
          </a:p>
        </p:txBody>
      </p:sp>
    </p:spTree>
    <p:extLst>
      <p:ext uri="{BB962C8B-B14F-4D97-AF65-F5344CB8AC3E}">
        <p14:creationId xmlns:p14="http://schemas.microsoft.com/office/powerpoint/2010/main" val="395980351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52CAEE85-A3C9-3A43-9B74-063F372A0198}"/>
              </a:ext>
            </a:extLst>
          </p:cNvPr>
          <p:cNvSpPr/>
          <p:nvPr/>
        </p:nvSpPr>
        <p:spPr>
          <a:xfrm>
            <a:off x="0" y="0"/>
            <a:ext cx="9144000" cy="5143500"/>
          </a:xfrm>
          <a:prstGeom prst="rect">
            <a:avLst/>
          </a:prstGeom>
          <a:solidFill>
            <a:srgbClr val="376F2F"/>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t> </a:t>
            </a:r>
          </a:p>
        </p:txBody>
      </p:sp>
      <p:pic>
        <p:nvPicPr>
          <p:cNvPr id="3" name="Picture 2">
            <a:extLst>
              <a:ext uri="{FF2B5EF4-FFF2-40B4-BE49-F238E27FC236}">
                <a16:creationId xmlns:a16="http://schemas.microsoft.com/office/drawing/2014/main" id="{3E23D761-6617-FE42-86DC-D796F447D106}"/>
              </a:ext>
            </a:extLst>
          </p:cNvPr>
          <p:cNvPicPr>
            <a:picLocks noChangeAspect="1"/>
          </p:cNvPicPr>
          <p:nvPr/>
        </p:nvPicPr>
        <p:blipFill>
          <a:blip r:embed="rId3"/>
          <a:stretch>
            <a:fillRect/>
          </a:stretch>
        </p:blipFill>
        <p:spPr>
          <a:xfrm>
            <a:off x="-620862" y="-3408217"/>
            <a:ext cx="10095495" cy="10374283"/>
          </a:xfrm>
          <a:prstGeom prst="rect">
            <a:avLst/>
          </a:prstGeom>
        </p:spPr>
      </p:pic>
      <p:sp>
        <p:nvSpPr>
          <p:cNvPr id="4" name="Rectangle 3">
            <a:extLst>
              <a:ext uri="{FF2B5EF4-FFF2-40B4-BE49-F238E27FC236}">
                <a16:creationId xmlns:a16="http://schemas.microsoft.com/office/drawing/2014/main" id="{3D557B7C-1D19-2E4C-AFA4-2D1B1F1C76E8}"/>
              </a:ext>
            </a:extLst>
          </p:cNvPr>
          <p:cNvSpPr/>
          <p:nvPr/>
        </p:nvSpPr>
        <p:spPr>
          <a:xfrm>
            <a:off x="152400" y="152400"/>
            <a:ext cx="9144000" cy="5143500"/>
          </a:xfrm>
          <a:prstGeom prst="rect">
            <a:avLst/>
          </a:prstGeom>
          <a:solidFill>
            <a:srgbClr val="376F2F"/>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t> </a:t>
            </a:r>
          </a:p>
        </p:txBody>
      </p:sp>
      <p:sp>
        <p:nvSpPr>
          <p:cNvPr id="5" name="Title 1">
            <a:extLst>
              <a:ext uri="{FF2B5EF4-FFF2-40B4-BE49-F238E27FC236}">
                <a16:creationId xmlns:a16="http://schemas.microsoft.com/office/drawing/2014/main" id="{A28DC967-CF5D-1341-B27A-61EEE9D4166E}"/>
              </a:ext>
            </a:extLst>
          </p:cNvPr>
          <p:cNvSpPr txBox="1">
            <a:spLocks/>
          </p:cNvSpPr>
          <p:nvPr/>
        </p:nvSpPr>
        <p:spPr>
          <a:xfrm>
            <a:off x="977462" y="757654"/>
            <a:ext cx="8166538" cy="2890007"/>
          </a:xfrm>
          <a:prstGeom prst="rect">
            <a:avLst/>
          </a:prstGeom>
        </p:spPr>
        <p:txBody>
          <a:bodyPr vert="horz" lIns="91440" tIns="45720" rIns="91440" bIns="45720" rtlCol="0" anchor="t">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US" sz="3600" b="1" dirty="0">
                <a:solidFill>
                  <a:schemeClr val="bg1"/>
                </a:solidFill>
                <a:latin typeface="Tarzana Nar OT"/>
                <a:cs typeface="Tarzana Nar OT"/>
              </a:rPr>
              <a:t>Content</a:t>
            </a:r>
          </a:p>
          <a:p>
            <a:pPr algn="l"/>
            <a:endParaRPr lang="en-US" sz="2400" b="1" dirty="0">
              <a:solidFill>
                <a:schemeClr val="bg1"/>
              </a:solidFill>
              <a:latin typeface="Tarzana Nar OT"/>
              <a:cs typeface="Tarzana Nar OT"/>
            </a:endParaRPr>
          </a:p>
          <a:p>
            <a:pPr marL="685800" indent="-685800" algn="l">
              <a:buFont typeface="Arial" panose="020B0604020202020204" pitchFamily="34" charset="0"/>
              <a:buChar char="•"/>
            </a:pPr>
            <a:r>
              <a:rPr lang="en-US" sz="2400" dirty="0">
                <a:solidFill>
                  <a:schemeClr val="bg1"/>
                </a:solidFill>
                <a:latin typeface="Tarzana Nar OT"/>
                <a:cs typeface="Tarzana Nar OT"/>
              </a:rPr>
              <a:t>Naming outcomes – working with Theory of Change</a:t>
            </a:r>
          </a:p>
          <a:p>
            <a:pPr marL="685800" indent="-685800" algn="l">
              <a:buFont typeface="Arial" panose="020B0604020202020204" pitchFamily="34" charset="0"/>
              <a:buChar char="•"/>
            </a:pPr>
            <a:r>
              <a:rPr lang="en-US" sz="2400" dirty="0">
                <a:solidFill>
                  <a:schemeClr val="bg1"/>
                </a:solidFill>
                <a:latin typeface="Tarzana Nar OT"/>
                <a:cs typeface="Tarzana Nar OT"/>
              </a:rPr>
              <a:t>What is evidence? </a:t>
            </a:r>
          </a:p>
          <a:p>
            <a:pPr marL="685800" indent="-685800" algn="l">
              <a:buFont typeface="Arial" panose="020B0604020202020204" pitchFamily="34" charset="0"/>
              <a:buChar char="•"/>
            </a:pPr>
            <a:r>
              <a:rPr lang="en-US" sz="2400" dirty="0">
                <a:solidFill>
                  <a:schemeClr val="bg1"/>
                </a:solidFill>
                <a:latin typeface="Tarzana Nar OT"/>
                <a:cs typeface="Tarzana Nar OT"/>
              </a:rPr>
              <a:t>Monitoring &amp; evaluation (MEL) – </a:t>
            </a:r>
            <a:r>
              <a:rPr lang="en-US" sz="2400" dirty="0" err="1">
                <a:solidFill>
                  <a:schemeClr val="bg1"/>
                </a:solidFill>
                <a:latin typeface="Tarzana Nar OT"/>
                <a:cs typeface="Tarzana Nar OT"/>
              </a:rPr>
              <a:t>InDeep</a:t>
            </a:r>
            <a:r>
              <a:rPr lang="en-US" sz="2400" dirty="0">
                <a:solidFill>
                  <a:schemeClr val="bg1"/>
                </a:solidFill>
                <a:latin typeface="Tarzana Nar OT"/>
                <a:cs typeface="Tarzana Nar OT"/>
              </a:rPr>
              <a:t> Framework </a:t>
            </a:r>
          </a:p>
          <a:p>
            <a:pPr marL="685800" indent="-685800" algn="l">
              <a:buFont typeface="Arial" panose="020B0604020202020204" pitchFamily="34" charset="0"/>
              <a:buChar char="•"/>
            </a:pPr>
            <a:r>
              <a:rPr lang="en-US" sz="2400" dirty="0">
                <a:solidFill>
                  <a:schemeClr val="bg1"/>
                </a:solidFill>
                <a:latin typeface="Tarzana Nar OT"/>
                <a:cs typeface="Tarzana Nar OT"/>
              </a:rPr>
              <a:t>Evaluation process</a:t>
            </a:r>
          </a:p>
          <a:p>
            <a:pPr marL="685800" indent="-685800" algn="l">
              <a:buFont typeface="Arial" panose="020B0604020202020204" pitchFamily="34" charset="0"/>
              <a:buChar char="•"/>
            </a:pPr>
            <a:r>
              <a:rPr lang="en-US" sz="2400" dirty="0">
                <a:solidFill>
                  <a:schemeClr val="bg1"/>
                </a:solidFill>
                <a:latin typeface="Tarzana Nar OT"/>
                <a:cs typeface="Tarzana Nar OT"/>
              </a:rPr>
              <a:t>Evaluation methods for early stage innovation</a:t>
            </a:r>
          </a:p>
        </p:txBody>
      </p:sp>
    </p:spTree>
    <p:extLst>
      <p:ext uri="{BB962C8B-B14F-4D97-AF65-F5344CB8AC3E}">
        <p14:creationId xmlns:p14="http://schemas.microsoft.com/office/powerpoint/2010/main" val="48527542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9144000" cy="5143500"/>
          </a:xfrm>
          <a:prstGeom prst="rect">
            <a:avLst/>
          </a:prstGeom>
          <a:solidFill>
            <a:srgbClr val="376F2F"/>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 name="Title 1"/>
          <p:cNvSpPr>
            <a:spLocks noGrp="1"/>
          </p:cNvSpPr>
          <p:nvPr>
            <p:ph type="ctrTitle"/>
          </p:nvPr>
        </p:nvSpPr>
        <p:spPr>
          <a:xfrm>
            <a:off x="685800" y="1680208"/>
            <a:ext cx="7772400" cy="2283259"/>
          </a:xfrm>
        </p:spPr>
        <p:txBody>
          <a:bodyPr anchor="t">
            <a:noAutofit/>
          </a:bodyPr>
          <a:lstStyle/>
          <a:p>
            <a:pPr algn="l"/>
            <a:r>
              <a:rPr lang="en-US" sz="6000" dirty="0">
                <a:solidFill>
                  <a:schemeClr val="bg1"/>
                </a:solidFill>
                <a:latin typeface="Tarzana Nar OT"/>
                <a:cs typeface="Tarzana Nar OT"/>
              </a:rPr>
              <a:t>Thank you!</a:t>
            </a:r>
            <a:br>
              <a:rPr lang="en-US" sz="6000" dirty="0">
                <a:solidFill>
                  <a:schemeClr val="bg1"/>
                </a:solidFill>
                <a:latin typeface="Tarzana Nar OT"/>
                <a:cs typeface="Tarzana Nar OT"/>
              </a:rPr>
            </a:br>
            <a:endParaRPr lang="en-US" sz="6000" dirty="0">
              <a:solidFill>
                <a:schemeClr val="bg1"/>
              </a:solidFill>
              <a:latin typeface="Tarzana Nar OT"/>
              <a:cs typeface="Tarzana Nar OT"/>
            </a:endParaRPr>
          </a:p>
        </p:txBody>
      </p:sp>
    </p:spTree>
    <p:extLst>
      <p:ext uri="{BB962C8B-B14F-4D97-AF65-F5344CB8AC3E}">
        <p14:creationId xmlns:p14="http://schemas.microsoft.com/office/powerpoint/2010/main" val="306438697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5DB4FC23-4782-9C49-8E1A-D259F712062A}"/>
              </a:ext>
            </a:extLst>
          </p:cNvPr>
          <p:cNvSpPr/>
          <p:nvPr/>
        </p:nvSpPr>
        <p:spPr>
          <a:xfrm>
            <a:off x="0" y="0"/>
            <a:ext cx="9144000" cy="5143500"/>
          </a:xfrm>
          <a:prstGeom prst="rect">
            <a:avLst/>
          </a:prstGeom>
          <a:solidFill>
            <a:srgbClr val="9D3652"/>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t> </a:t>
            </a:r>
          </a:p>
        </p:txBody>
      </p:sp>
      <p:sp>
        <p:nvSpPr>
          <p:cNvPr id="6" name="Title 1">
            <a:extLst>
              <a:ext uri="{FF2B5EF4-FFF2-40B4-BE49-F238E27FC236}">
                <a16:creationId xmlns:a16="http://schemas.microsoft.com/office/drawing/2014/main" id="{7BDB1E22-09BE-7E4B-A5C9-4374A665F718}"/>
              </a:ext>
            </a:extLst>
          </p:cNvPr>
          <p:cNvSpPr txBox="1">
            <a:spLocks/>
          </p:cNvSpPr>
          <p:nvPr/>
        </p:nvSpPr>
        <p:spPr>
          <a:xfrm>
            <a:off x="685800" y="755547"/>
            <a:ext cx="4721087" cy="831515"/>
          </a:xfrm>
          <a:prstGeom prst="rect">
            <a:avLst/>
          </a:prstGeom>
        </p:spPr>
        <p:txBody>
          <a:bodyPr vert="horz" lIns="91440" tIns="45720" rIns="91440" bIns="45720" rtlCol="0" anchor="t">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US" sz="5400" b="1" dirty="0">
                <a:solidFill>
                  <a:schemeClr val="bg1"/>
                </a:solidFill>
                <a:latin typeface="Tarzana Nar OT"/>
                <a:cs typeface="Tarzana Nar OT"/>
              </a:rPr>
              <a:t>Starting with the end in mind</a:t>
            </a:r>
            <a:endParaRPr lang="en-US" sz="4000" dirty="0">
              <a:solidFill>
                <a:schemeClr val="bg1"/>
              </a:solidFill>
              <a:latin typeface="Tarzana Nar OT"/>
              <a:cs typeface="Tarzana Nar OT"/>
            </a:endParaRPr>
          </a:p>
        </p:txBody>
      </p:sp>
      <p:sp>
        <p:nvSpPr>
          <p:cNvPr id="9" name="Title 1">
            <a:extLst>
              <a:ext uri="{FF2B5EF4-FFF2-40B4-BE49-F238E27FC236}">
                <a16:creationId xmlns:a16="http://schemas.microsoft.com/office/drawing/2014/main" id="{D1E976E4-1AC2-CB4C-9632-4CC957BB5172}"/>
              </a:ext>
            </a:extLst>
          </p:cNvPr>
          <p:cNvSpPr txBox="1">
            <a:spLocks/>
          </p:cNvSpPr>
          <p:nvPr/>
        </p:nvSpPr>
        <p:spPr>
          <a:xfrm>
            <a:off x="662641" y="3405561"/>
            <a:ext cx="4744246" cy="490788"/>
          </a:xfrm>
          <a:prstGeom prst="rect">
            <a:avLst/>
          </a:prstGeom>
        </p:spPr>
        <p:txBody>
          <a:bodyPr vert="horz" lIns="91440" tIns="45720" rIns="91440" bIns="45720" rtlCol="0" anchor="t">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US" sz="2800" dirty="0">
                <a:latin typeface="Tarzana Nar OT"/>
                <a:cs typeface="Tarzana Nar OT"/>
              </a:rPr>
              <a:t>Naming outcomes and working with a Theory of Change</a:t>
            </a:r>
          </a:p>
        </p:txBody>
      </p:sp>
    </p:spTree>
    <p:extLst>
      <p:ext uri="{BB962C8B-B14F-4D97-AF65-F5344CB8AC3E}">
        <p14:creationId xmlns:p14="http://schemas.microsoft.com/office/powerpoint/2010/main" val="329920568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6843FEA8-9280-F946-A40A-C635739552A1}"/>
              </a:ext>
            </a:extLst>
          </p:cNvPr>
          <p:cNvSpPr txBox="1">
            <a:spLocks/>
          </p:cNvSpPr>
          <p:nvPr/>
        </p:nvSpPr>
        <p:spPr>
          <a:xfrm>
            <a:off x="626166" y="356813"/>
            <a:ext cx="8205952" cy="1043941"/>
          </a:xfrm>
          <a:prstGeom prst="rect">
            <a:avLst/>
          </a:prstGeom>
        </p:spPr>
        <p:txBody>
          <a:bodyPr vert="horz" lIns="91440" tIns="45720" rIns="91440" bIns="45720" rtlCol="0" anchor="t">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US" b="1" dirty="0">
                <a:solidFill>
                  <a:srgbClr val="9D3652"/>
                </a:solidFill>
                <a:latin typeface="Tarzana Nar OT"/>
                <a:cs typeface="Tarzana Nar OT"/>
              </a:rPr>
              <a:t>Naming outcomes</a:t>
            </a:r>
            <a:endParaRPr lang="en-US" dirty="0">
              <a:solidFill>
                <a:srgbClr val="9D3652"/>
              </a:solidFill>
              <a:latin typeface="Tarzana Nar OT"/>
              <a:cs typeface="Tarzana Nar OT"/>
            </a:endParaRPr>
          </a:p>
        </p:txBody>
      </p:sp>
      <p:sp>
        <p:nvSpPr>
          <p:cNvPr id="6" name="Title 1">
            <a:extLst>
              <a:ext uri="{FF2B5EF4-FFF2-40B4-BE49-F238E27FC236}">
                <a16:creationId xmlns:a16="http://schemas.microsoft.com/office/drawing/2014/main" id="{ADF39CF5-DFD4-214C-8C6E-DA6CAAB28FD2}"/>
              </a:ext>
            </a:extLst>
          </p:cNvPr>
          <p:cNvSpPr txBox="1">
            <a:spLocks/>
          </p:cNvSpPr>
          <p:nvPr/>
        </p:nvSpPr>
        <p:spPr>
          <a:xfrm>
            <a:off x="685800" y="983975"/>
            <a:ext cx="8208818" cy="2314414"/>
          </a:xfrm>
          <a:prstGeom prst="rect">
            <a:avLst/>
          </a:prstGeom>
        </p:spPr>
        <p:txBody>
          <a:bodyPr vert="horz" lIns="91440" tIns="45720" rIns="91440" bIns="45720" rtlCol="0" anchor="t">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AU" sz="1800" dirty="0">
                <a:latin typeface="Tarzana Nar OT"/>
              </a:rPr>
              <a:t>An outcome is the change or impact you hope to achieve. Before we can begin to think about evaluation, we need to identify outcomes. Steps to identify outcomes:</a:t>
            </a:r>
          </a:p>
          <a:p>
            <a:pPr algn="l"/>
            <a:endParaRPr lang="en-AU" sz="1800" dirty="0">
              <a:latin typeface="Tarzana Nar OT"/>
            </a:endParaRPr>
          </a:p>
          <a:p>
            <a:pPr marL="342900" indent="-342900" algn="l">
              <a:buAutoNum type="arabicPeriod"/>
            </a:pPr>
            <a:r>
              <a:rPr lang="en-AU" sz="1600" dirty="0">
                <a:latin typeface="Tarzana Nar OT"/>
              </a:rPr>
              <a:t>Identify your long-term goals, short-term goals and outputs. </a:t>
            </a:r>
          </a:p>
          <a:p>
            <a:pPr marL="914400" lvl="1" indent="-457200">
              <a:buFont typeface="Arial" panose="020B0604020202020204" pitchFamily="34" charset="0"/>
              <a:buChar char="•"/>
            </a:pPr>
            <a:r>
              <a:rPr lang="en-AU" sz="1400" b="1" dirty="0">
                <a:latin typeface="Tarzana Nar OT"/>
              </a:rPr>
              <a:t>Long-term goals: </a:t>
            </a:r>
            <a:r>
              <a:rPr lang="en-AU" sz="1400" dirty="0">
                <a:latin typeface="Tarzana Nar OT"/>
              </a:rPr>
              <a:t>aspirational hopes and not directly linked to the solutions you are seeking to test. In the context of regional innovation, long term goals are often the social change or impact you are hoping to achieve for communities, families and young people. </a:t>
            </a:r>
            <a:r>
              <a:rPr lang="en-AU" sz="1400" i="1" dirty="0">
                <a:latin typeface="Tarzana Nar OT"/>
              </a:rPr>
              <a:t>Example – the percentage of young people who have interactions with the justice system in Dubbo is reduced to be on par with or below the national average</a:t>
            </a:r>
          </a:p>
          <a:p>
            <a:pPr marL="914400" lvl="1" indent="-457200">
              <a:buFont typeface="Arial" panose="020B0604020202020204" pitchFamily="34" charset="0"/>
              <a:buChar char="•"/>
            </a:pPr>
            <a:r>
              <a:rPr lang="en-AU" sz="1400" b="1" dirty="0">
                <a:latin typeface="Tarzana Nar OT"/>
              </a:rPr>
              <a:t>Short-term goals: </a:t>
            </a:r>
            <a:r>
              <a:rPr lang="en-AU" sz="1400" dirty="0">
                <a:latin typeface="Tarzana Nar OT"/>
              </a:rPr>
              <a:t>outcomes that you will be able to measure and you can influence with the solutions that you are seeking to test. Often are the direct results of a project or participation in a program. </a:t>
            </a:r>
            <a:r>
              <a:rPr lang="en-AU" sz="1400" i="1" dirty="0">
                <a:latin typeface="Tarzana Nar OT"/>
              </a:rPr>
              <a:t>Example – after participation in the new youth program, at-risk young people demonstrate improved social and emotional awareness and resilience</a:t>
            </a:r>
          </a:p>
          <a:p>
            <a:pPr marL="914400" lvl="1" indent="-457200">
              <a:buFont typeface="Arial" panose="020B0604020202020204" pitchFamily="34" charset="0"/>
              <a:buChar char="•"/>
            </a:pPr>
            <a:r>
              <a:rPr lang="en-AU" sz="1400" b="1" dirty="0">
                <a:latin typeface="Tarzana Nar OT"/>
              </a:rPr>
              <a:t>Outputs: </a:t>
            </a:r>
            <a:r>
              <a:rPr lang="en-AU" sz="1400" dirty="0">
                <a:latin typeface="Tarzana Nar OT"/>
              </a:rPr>
              <a:t>the deliverable, often what gets funded. </a:t>
            </a:r>
            <a:r>
              <a:rPr lang="en-AU" sz="1400" i="1" dirty="0">
                <a:latin typeface="Tarzana Nar OT"/>
              </a:rPr>
              <a:t>Example – delivery of a new youth program</a:t>
            </a:r>
            <a:endParaRPr lang="en-AU" sz="1400" dirty="0">
              <a:latin typeface="Tarzana Nar OT"/>
            </a:endParaRPr>
          </a:p>
          <a:p>
            <a:pPr marL="342900" indent="-342900" algn="l">
              <a:buAutoNum type="arabicPeriod"/>
            </a:pPr>
            <a:r>
              <a:rPr lang="en-AU" sz="1600" dirty="0">
                <a:latin typeface="Tarzana Nar OT"/>
              </a:rPr>
              <a:t>Map how these are linked with one another.</a:t>
            </a:r>
          </a:p>
          <a:p>
            <a:pPr marL="342900" indent="-342900" algn="l">
              <a:buAutoNum type="arabicPeriod"/>
            </a:pPr>
            <a:r>
              <a:rPr lang="en-AU" sz="1600" dirty="0">
                <a:latin typeface="Tarzana Nar OT"/>
              </a:rPr>
              <a:t>Name the assumptions that lay behind these connections. What needs to be true in order to deliver outputs and achieve short- and long-term goals?</a:t>
            </a:r>
          </a:p>
        </p:txBody>
      </p:sp>
    </p:spTree>
    <p:extLst>
      <p:ext uri="{BB962C8B-B14F-4D97-AF65-F5344CB8AC3E}">
        <p14:creationId xmlns:p14="http://schemas.microsoft.com/office/powerpoint/2010/main" val="200240436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6843FEA8-9280-F946-A40A-C635739552A1}"/>
              </a:ext>
            </a:extLst>
          </p:cNvPr>
          <p:cNvSpPr txBox="1">
            <a:spLocks/>
          </p:cNvSpPr>
          <p:nvPr/>
        </p:nvSpPr>
        <p:spPr>
          <a:xfrm>
            <a:off x="626166" y="237599"/>
            <a:ext cx="8205952" cy="1043941"/>
          </a:xfrm>
          <a:prstGeom prst="rect">
            <a:avLst/>
          </a:prstGeom>
        </p:spPr>
        <p:txBody>
          <a:bodyPr vert="horz" lIns="91440" tIns="45720" rIns="91440" bIns="45720" rtlCol="0" anchor="t">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US" b="1" dirty="0">
                <a:solidFill>
                  <a:srgbClr val="9D3652"/>
                </a:solidFill>
                <a:latin typeface="Tarzana Nar OT"/>
                <a:cs typeface="Tarzana Nar OT"/>
              </a:rPr>
              <a:t>Working with Theory of Change</a:t>
            </a:r>
            <a:endParaRPr lang="en-US" dirty="0">
              <a:solidFill>
                <a:srgbClr val="9D3652"/>
              </a:solidFill>
              <a:latin typeface="Tarzana Nar OT"/>
              <a:cs typeface="Tarzana Nar OT"/>
            </a:endParaRPr>
          </a:p>
        </p:txBody>
      </p:sp>
      <p:pic>
        <p:nvPicPr>
          <p:cNvPr id="4" name="Picture 3">
            <a:extLst>
              <a:ext uri="{FF2B5EF4-FFF2-40B4-BE49-F238E27FC236}">
                <a16:creationId xmlns:a16="http://schemas.microsoft.com/office/drawing/2014/main" id="{FB560EF2-CEE4-E34B-9D71-924141C5C225}"/>
              </a:ext>
            </a:extLst>
          </p:cNvPr>
          <p:cNvPicPr>
            <a:picLocks noChangeAspect="1"/>
          </p:cNvPicPr>
          <p:nvPr/>
        </p:nvPicPr>
        <p:blipFill rotWithShape="1">
          <a:blip r:embed="rId3"/>
          <a:srcRect t="11144" b="26501"/>
          <a:stretch/>
        </p:blipFill>
        <p:spPr>
          <a:xfrm>
            <a:off x="3451" y="1117409"/>
            <a:ext cx="9137095" cy="4026091"/>
          </a:xfrm>
          <a:prstGeom prst="rect">
            <a:avLst/>
          </a:prstGeom>
        </p:spPr>
      </p:pic>
      <p:sp>
        <p:nvSpPr>
          <p:cNvPr id="7" name="Rectangle 6">
            <a:extLst>
              <a:ext uri="{FF2B5EF4-FFF2-40B4-BE49-F238E27FC236}">
                <a16:creationId xmlns:a16="http://schemas.microsoft.com/office/drawing/2014/main" id="{D7941AB7-98AD-B940-9648-ADBAEA165AA5}"/>
              </a:ext>
            </a:extLst>
          </p:cNvPr>
          <p:cNvSpPr/>
          <p:nvPr/>
        </p:nvSpPr>
        <p:spPr>
          <a:xfrm>
            <a:off x="626166" y="1111962"/>
            <a:ext cx="5703490" cy="646331"/>
          </a:xfrm>
          <a:prstGeom prst="rect">
            <a:avLst/>
          </a:prstGeom>
        </p:spPr>
        <p:txBody>
          <a:bodyPr wrap="square">
            <a:spAutoFit/>
          </a:bodyPr>
          <a:lstStyle/>
          <a:p>
            <a:pPr lvl="0"/>
            <a:r>
              <a:rPr lang="en-US" b="1" i="1" dirty="0">
                <a:solidFill>
                  <a:schemeClr val="dk1"/>
                </a:solidFill>
                <a:ea typeface="Calibri"/>
                <a:cs typeface="Calibri"/>
                <a:sym typeface="Calibri"/>
              </a:rPr>
              <a:t>Example: ‘Impact story’ – </a:t>
            </a:r>
            <a:br>
              <a:rPr lang="en-US" b="1" i="1" dirty="0">
                <a:solidFill>
                  <a:schemeClr val="dk1"/>
                </a:solidFill>
                <a:ea typeface="Calibri"/>
                <a:cs typeface="Calibri"/>
                <a:sym typeface="Calibri"/>
              </a:rPr>
            </a:br>
            <a:r>
              <a:rPr lang="en-US" b="1" i="1" dirty="0">
                <a:solidFill>
                  <a:schemeClr val="dk1"/>
                </a:solidFill>
                <a:ea typeface="Calibri"/>
                <a:cs typeface="Calibri"/>
                <a:sym typeface="Calibri"/>
              </a:rPr>
              <a:t>A narrative version of Theory of Change</a:t>
            </a:r>
            <a:endParaRPr lang="en-US" b="1" baseline="30000" dirty="0">
              <a:solidFill>
                <a:schemeClr val="dk1"/>
              </a:solidFill>
              <a:ea typeface="Calibri"/>
              <a:cs typeface="Calibri"/>
              <a:sym typeface="Calibri"/>
            </a:endParaRPr>
          </a:p>
        </p:txBody>
      </p:sp>
      <p:sp>
        <p:nvSpPr>
          <p:cNvPr id="8" name="Title 1">
            <a:extLst>
              <a:ext uri="{FF2B5EF4-FFF2-40B4-BE49-F238E27FC236}">
                <a16:creationId xmlns:a16="http://schemas.microsoft.com/office/drawing/2014/main" id="{625F8D76-257A-3640-80E4-579137FD7894}"/>
              </a:ext>
            </a:extLst>
          </p:cNvPr>
          <p:cNvSpPr txBox="1">
            <a:spLocks/>
          </p:cNvSpPr>
          <p:nvPr/>
        </p:nvSpPr>
        <p:spPr>
          <a:xfrm>
            <a:off x="6816760" y="1445671"/>
            <a:ext cx="1896316" cy="1043941"/>
          </a:xfrm>
          <a:prstGeom prst="rect">
            <a:avLst/>
          </a:prstGeom>
        </p:spPr>
        <p:txBody>
          <a:bodyPr vert="horz" lIns="91440" tIns="45720" rIns="91440" bIns="45720" rtlCol="0" anchor="t">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sz="2800" b="1" i="1" dirty="0">
                <a:solidFill>
                  <a:srgbClr val="9D3652"/>
                </a:solidFill>
                <a:latin typeface="Tarzana Nar OT"/>
                <a:cs typeface="Tarzana Nar OT"/>
              </a:rPr>
              <a:t>Identify the outcomes</a:t>
            </a:r>
            <a:endParaRPr lang="en-US" sz="2800" i="1" dirty="0">
              <a:solidFill>
                <a:srgbClr val="9D3652"/>
              </a:solidFill>
              <a:latin typeface="Tarzana Nar OT"/>
              <a:cs typeface="Tarzana Nar OT"/>
            </a:endParaRPr>
          </a:p>
        </p:txBody>
      </p:sp>
      <p:sp>
        <p:nvSpPr>
          <p:cNvPr id="6" name="Title 1">
            <a:extLst>
              <a:ext uri="{FF2B5EF4-FFF2-40B4-BE49-F238E27FC236}">
                <a16:creationId xmlns:a16="http://schemas.microsoft.com/office/drawing/2014/main" id="{4BF729E5-4BD9-E54C-87EF-8726216F6A54}"/>
              </a:ext>
            </a:extLst>
          </p:cNvPr>
          <p:cNvSpPr txBox="1">
            <a:spLocks/>
          </p:cNvSpPr>
          <p:nvPr/>
        </p:nvSpPr>
        <p:spPr>
          <a:xfrm>
            <a:off x="1580324" y="4848721"/>
            <a:ext cx="4403033" cy="294779"/>
          </a:xfrm>
          <a:prstGeom prst="rect">
            <a:avLst/>
          </a:prstGeom>
        </p:spPr>
        <p:txBody>
          <a:bodyPr vert="horz" lIns="91440" tIns="45720" rIns="91440" bIns="45720" rtlCol="0" anchor="t">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defRPr b="0">
                <a:solidFill>
                  <a:srgbClr val="2E1C45"/>
                </a:solidFill>
                <a:latin typeface="Effra"/>
                <a:ea typeface="Effra"/>
                <a:cs typeface="Effra"/>
                <a:sym typeface="Effra"/>
              </a:defRPr>
            </a:pPr>
            <a:r>
              <a:rPr lang="en-AU" sz="1200" b="1" dirty="0">
                <a:latin typeface="Effra"/>
                <a:ea typeface="Effra"/>
                <a:cs typeface="Effra"/>
                <a:sym typeface="Effra"/>
              </a:rPr>
              <a:t>Link: </a:t>
            </a:r>
            <a:r>
              <a:rPr lang="en-AU" sz="1200" dirty="0">
                <a:solidFill>
                  <a:srgbClr val="2E1C45"/>
                </a:solidFill>
                <a:latin typeface="Effra"/>
                <a:ea typeface="Effra"/>
                <a:cs typeface="Effra"/>
                <a:sym typeface="Effra"/>
                <a:hlinkClick r:id="rId4"/>
              </a:rPr>
              <a:t>https://regionalinnovation.com.au/network/tools/tool-2</a:t>
            </a:r>
            <a:endParaRPr lang="en-AU" sz="1200" dirty="0">
              <a:solidFill>
                <a:srgbClr val="2E1C45"/>
              </a:solidFill>
              <a:latin typeface="Effra"/>
              <a:ea typeface="Effra"/>
              <a:cs typeface="Effra"/>
              <a:sym typeface="Effra"/>
            </a:endParaRPr>
          </a:p>
          <a:p>
            <a:pPr algn="l">
              <a:defRPr b="0">
                <a:solidFill>
                  <a:srgbClr val="2E1C45"/>
                </a:solidFill>
                <a:latin typeface="Effra"/>
                <a:ea typeface="Effra"/>
                <a:cs typeface="Effra"/>
                <a:sym typeface="Effra"/>
              </a:defRPr>
            </a:pPr>
            <a:endParaRPr lang="en-AU" sz="1200" dirty="0">
              <a:solidFill>
                <a:srgbClr val="2E1C45"/>
              </a:solidFill>
              <a:latin typeface="Effra"/>
              <a:ea typeface="Effra"/>
              <a:cs typeface="Effra"/>
              <a:sym typeface="Effra"/>
            </a:endParaRPr>
          </a:p>
        </p:txBody>
      </p:sp>
    </p:spTree>
    <p:extLst>
      <p:ext uri="{BB962C8B-B14F-4D97-AF65-F5344CB8AC3E}">
        <p14:creationId xmlns:p14="http://schemas.microsoft.com/office/powerpoint/2010/main" val="339080727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A4096EAF-0F6A-1D4C-BF18-0DF92D14D0CE}"/>
              </a:ext>
            </a:extLst>
          </p:cNvPr>
          <p:cNvPicPr>
            <a:picLocks noChangeAspect="1"/>
          </p:cNvPicPr>
          <p:nvPr/>
        </p:nvPicPr>
        <p:blipFill rotWithShape="1">
          <a:blip r:embed="rId3"/>
          <a:srcRect l="23373"/>
          <a:stretch/>
        </p:blipFill>
        <p:spPr>
          <a:xfrm>
            <a:off x="2325756" y="0"/>
            <a:ext cx="5993296" cy="4399536"/>
          </a:xfrm>
          <a:prstGeom prst="rect">
            <a:avLst/>
          </a:prstGeom>
        </p:spPr>
      </p:pic>
      <p:sp>
        <p:nvSpPr>
          <p:cNvPr id="6" name="Title 1">
            <a:extLst>
              <a:ext uri="{FF2B5EF4-FFF2-40B4-BE49-F238E27FC236}">
                <a16:creationId xmlns:a16="http://schemas.microsoft.com/office/drawing/2014/main" id="{4BF729E5-4BD9-E54C-87EF-8726216F6A54}"/>
              </a:ext>
            </a:extLst>
          </p:cNvPr>
          <p:cNvSpPr txBox="1">
            <a:spLocks/>
          </p:cNvSpPr>
          <p:nvPr/>
        </p:nvSpPr>
        <p:spPr>
          <a:xfrm>
            <a:off x="477079" y="4584880"/>
            <a:ext cx="8249478" cy="294779"/>
          </a:xfrm>
          <a:prstGeom prst="rect">
            <a:avLst/>
          </a:prstGeom>
          <a:noFill/>
        </p:spPr>
        <p:txBody>
          <a:bodyPr vert="horz" lIns="91440" tIns="45720" rIns="91440" bIns="45720" rtlCol="0" anchor="t">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defRPr b="0">
                <a:solidFill>
                  <a:srgbClr val="2E1C45"/>
                </a:solidFill>
                <a:latin typeface="Effra"/>
                <a:ea typeface="Effra"/>
                <a:cs typeface="Effra"/>
                <a:sym typeface="Effra"/>
              </a:defRPr>
            </a:pPr>
            <a:r>
              <a:rPr lang="en-AU" sz="1000" b="1" dirty="0">
                <a:latin typeface="Effra"/>
                <a:ea typeface="Effra"/>
                <a:cs typeface="Effra"/>
                <a:sym typeface="Effra"/>
              </a:rPr>
              <a:t>Link: </a:t>
            </a:r>
            <a:r>
              <a:rPr lang="en-AU" sz="1000" dirty="0">
                <a:solidFill>
                  <a:srgbClr val="2E1C45"/>
                </a:solidFill>
                <a:latin typeface="Effra"/>
                <a:ea typeface="Effra"/>
                <a:cs typeface="Effra"/>
                <a:sym typeface="Effra"/>
              </a:rPr>
              <a:t>Program logic FBYF TOC : </a:t>
            </a:r>
            <a:r>
              <a:rPr lang="en-AU" sz="1000" dirty="0">
                <a:solidFill>
                  <a:srgbClr val="2E1C45"/>
                </a:solidFill>
                <a:latin typeface="Effra"/>
                <a:ea typeface="Effra"/>
                <a:cs typeface="Effra"/>
                <a:sym typeface="Effra"/>
                <a:hlinkClick r:id="rId4"/>
              </a:rPr>
              <a:t>https://www.dropbox.com/s/5ao9shccq73qzjk/FBYF%20TOC.tiff?dl=0</a:t>
            </a:r>
            <a:endParaRPr lang="en-AU" sz="1000" dirty="0">
              <a:solidFill>
                <a:srgbClr val="2E1C45"/>
              </a:solidFill>
              <a:latin typeface="Effra"/>
              <a:ea typeface="Effra"/>
              <a:cs typeface="Effra"/>
              <a:sym typeface="Effra"/>
            </a:endParaRPr>
          </a:p>
          <a:p>
            <a:pPr algn="l">
              <a:defRPr b="0">
                <a:solidFill>
                  <a:srgbClr val="2E1C45"/>
                </a:solidFill>
                <a:latin typeface="Effra"/>
                <a:ea typeface="Effra"/>
                <a:cs typeface="Effra"/>
                <a:sym typeface="Effra"/>
              </a:defRPr>
            </a:pPr>
            <a:r>
              <a:rPr lang="en-AU" sz="1000" dirty="0">
                <a:solidFill>
                  <a:srgbClr val="2E1C45"/>
                </a:solidFill>
                <a:latin typeface="Effra"/>
                <a:ea typeface="Effra"/>
                <a:cs typeface="Effra"/>
                <a:sym typeface="Effra"/>
              </a:rPr>
              <a:t>Narrative TOC for FBYF kids-focused coaching work is located here – testing and innovation phase </a:t>
            </a:r>
            <a:r>
              <a:rPr lang="en-AU" sz="1000" dirty="0">
                <a:solidFill>
                  <a:srgbClr val="2E1C45"/>
                </a:solidFill>
                <a:latin typeface="Effra"/>
                <a:ea typeface="Effra"/>
                <a:cs typeface="Effra"/>
                <a:sym typeface="Effra"/>
                <a:hlinkClick r:id="rId5"/>
              </a:rPr>
              <a:t>https://www.dropbox.com/s/lnop130zzf4pksc/FbyF%20Theory%20of%20change.pdf?dl=0</a:t>
            </a:r>
            <a:endParaRPr lang="en-AU" sz="1000" dirty="0">
              <a:solidFill>
                <a:srgbClr val="2E1C45"/>
              </a:solidFill>
              <a:latin typeface="Effra"/>
              <a:ea typeface="Effra"/>
              <a:cs typeface="Effra"/>
              <a:sym typeface="Effra"/>
            </a:endParaRPr>
          </a:p>
        </p:txBody>
      </p:sp>
      <p:sp>
        <p:nvSpPr>
          <p:cNvPr id="7" name="Rectangle 6">
            <a:extLst>
              <a:ext uri="{FF2B5EF4-FFF2-40B4-BE49-F238E27FC236}">
                <a16:creationId xmlns:a16="http://schemas.microsoft.com/office/drawing/2014/main" id="{D7941AB7-98AD-B940-9648-ADBAEA165AA5}"/>
              </a:ext>
            </a:extLst>
          </p:cNvPr>
          <p:cNvSpPr/>
          <p:nvPr/>
        </p:nvSpPr>
        <p:spPr>
          <a:xfrm>
            <a:off x="477079" y="1489650"/>
            <a:ext cx="1500808" cy="2769989"/>
          </a:xfrm>
          <a:prstGeom prst="rect">
            <a:avLst/>
          </a:prstGeom>
        </p:spPr>
        <p:txBody>
          <a:bodyPr wrap="square">
            <a:spAutoFit/>
          </a:bodyPr>
          <a:lstStyle/>
          <a:p>
            <a:pPr lvl="0"/>
            <a:r>
              <a:rPr lang="en-US" b="1" i="1" dirty="0">
                <a:solidFill>
                  <a:schemeClr val="dk1"/>
                </a:solidFill>
                <a:ea typeface="Calibri"/>
                <a:cs typeface="Calibri"/>
                <a:sym typeface="Calibri"/>
              </a:rPr>
              <a:t>Theory of Change example: Program logic version – Family by Family</a:t>
            </a:r>
          </a:p>
          <a:p>
            <a:pPr lvl="0"/>
            <a:endParaRPr lang="en-US" b="1" i="1" baseline="30000" dirty="0">
              <a:solidFill>
                <a:schemeClr val="dk1"/>
              </a:solidFill>
              <a:ea typeface="Calibri"/>
              <a:cs typeface="Calibri"/>
              <a:sym typeface="Calibri"/>
            </a:endParaRPr>
          </a:p>
          <a:p>
            <a:pPr lvl="0"/>
            <a:r>
              <a:rPr lang="en-US" b="1" i="1" baseline="30000" dirty="0">
                <a:solidFill>
                  <a:schemeClr val="dk1"/>
                </a:solidFill>
                <a:ea typeface="Calibri"/>
                <a:cs typeface="Calibri"/>
                <a:sym typeface="Calibri"/>
              </a:rPr>
              <a:t>Reflects 6 years of implementation and 4 evaluations</a:t>
            </a:r>
            <a:endParaRPr lang="en-US" b="1" baseline="30000" dirty="0">
              <a:solidFill>
                <a:schemeClr val="dk1"/>
              </a:solidFill>
              <a:ea typeface="Calibri"/>
              <a:cs typeface="Calibri"/>
              <a:sym typeface="Calibri"/>
            </a:endParaRPr>
          </a:p>
        </p:txBody>
      </p:sp>
    </p:spTree>
    <p:extLst>
      <p:ext uri="{BB962C8B-B14F-4D97-AF65-F5344CB8AC3E}">
        <p14:creationId xmlns:p14="http://schemas.microsoft.com/office/powerpoint/2010/main" val="368529045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52CAEE85-A3C9-3A43-9B74-063F372A0198}"/>
              </a:ext>
            </a:extLst>
          </p:cNvPr>
          <p:cNvSpPr/>
          <p:nvPr/>
        </p:nvSpPr>
        <p:spPr>
          <a:xfrm>
            <a:off x="0" y="0"/>
            <a:ext cx="9144000" cy="5143500"/>
          </a:xfrm>
          <a:prstGeom prst="rect">
            <a:avLst/>
          </a:prstGeom>
          <a:solidFill>
            <a:srgbClr val="5B517B"/>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t> </a:t>
            </a:r>
          </a:p>
        </p:txBody>
      </p:sp>
      <p:sp>
        <p:nvSpPr>
          <p:cNvPr id="5" name="Title 1">
            <a:extLst>
              <a:ext uri="{FF2B5EF4-FFF2-40B4-BE49-F238E27FC236}">
                <a16:creationId xmlns:a16="http://schemas.microsoft.com/office/drawing/2014/main" id="{BBFB06D4-C382-114C-977D-5780332C6CE6}"/>
              </a:ext>
            </a:extLst>
          </p:cNvPr>
          <p:cNvSpPr txBox="1">
            <a:spLocks/>
          </p:cNvSpPr>
          <p:nvPr/>
        </p:nvSpPr>
        <p:spPr>
          <a:xfrm>
            <a:off x="685800" y="755547"/>
            <a:ext cx="4721087" cy="831515"/>
          </a:xfrm>
          <a:prstGeom prst="rect">
            <a:avLst/>
          </a:prstGeom>
        </p:spPr>
        <p:txBody>
          <a:bodyPr vert="horz" lIns="91440" tIns="45720" rIns="91440" bIns="45720" rtlCol="0" anchor="t">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US" sz="5400" b="1" dirty="0">
                <a:solidFill>
                  <a:schemeClr val="bg1"/>
                </a:solidFill>
                <a:latin typeface="Tarzana Nar OT"/>
                <a:cs typeface="Tarzana Nar OT"/>
              </a:rPr>
              <a:t>What is evidence?</a:t>
            </a:r>
            <a:endParaRPr lang="en-US" sz="4000" dirty="0">
              <a:solidFill>
                <a:schemeClr val="bg1"/>
              </a:solidFill>
              <a:latin typeface="Tarzana Nar OT"/>
              <a:cs typeface="Tarzana Nar OT"/>
            </a:endParaRPr>
          </a:p>
        </p:txBody>
      </p:sp>
      <p:sp>
        <p:nvSpPr>
          <p:cNvPr id="6" name="Title 1">
            <a:extLst>
              <a:ext uri="{FF2B5EF4-FFF2-40B4-BE49-F238E27FC236}">
                <a16:creationId xmlns:a16="http://schemas.microsoft.com/office/drawing/2014/main" id="{7F9D0EFE-5615-CA4C-9877-A521694F5074}"/>
              </a:ext>
            </a:extLst>
          </p:cNvPr>
          <p:cNvSpPr txBox="1">
            <a:spLocks/>
          </p:cNvSpPr>
          <p:nvPr/>
        </p:nvSpPr>
        <p:spPr>
          <a:xfrm>
            <a:off x="676709" y="3015343"/>
            <a:ext cx="8020977" cy="881006"/>
          </a:xfrm>
          <a:prstGeom prst="rect">
            <a:avLst/>
          </a:prstGeom>
        </p:spPr>
        <p:txBody>
          <a:bodyPr vert="horz" lIns="91440" tIns="45720" rIns="91440" bIns="45720" rtlCol="0" anchor="t">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US" sz="2000" dirty="0">
                <a:solidFill>
                  <a:schemeClr val="bg1"/>
                </a:solidFill>
                <a:latin typeface="Tarzana Nar OT"/>
                <a:cs typeface="Tarzana Nar OT"/>
              </a:rPr>
              <a:t>Evidence is data – facts and information – that demonstrates whether a proposition is true and valid. In innovation, evidence is sought to determine a link (or lack thereof) between action and outcome. In gathering evidence, questions of authenticity, bias, repeatability, </a:t>
            </a:r>
            <a:r>
              <a:rPr lang="en-US" sz="2000" dirty="0" err="1">
                <a:solidFill>
                  <a:schemeClr val="bg1"/>
                </a:solidFill>
                <a:latin typeface="Tarzana Nar OT"/>
                <a:cs typeface="Tarzana Nar OT"/>
              </a:rPr>
              <a:t>substantiveness</a:t>
            </a:r>
            <a:r>
              <a:rPr lang="en-US" sz="2000" dirty="0">
                <a:solidFill>
                  <a:schemeClr val="bg1"/>
                </a:solidFill>
                <a:latin typeface="Tarzana Nar OT"/>
                <a:cs typeface="Tarzana Nar OT"/>
              </a:rPr>
              <a:t> and correlation to claim must be addressed.</a:t>
            </a:r>
          </a:p>
        </p:txBody>
      </p:sp>
    </p:spTree>
    <p:extLst>
      <p:ext uri="{BB962C8B-B14F-4D97-AF65-F5344CB8AC3E}">
        <p14:creationId xmlns:p14="http://schemas.microsoft.com/office/powerpoint/2010/main" val="347333468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52CAEE85-A3C9-3A43-9B74-063F372A0198}"/>
              </a:ext>
            </a:extLst>
          </p:cNvPr>
          <p:cNvSpPr/>
          <p:nvPr/>
        </p:nvSpPr>
        <p:spPr>
          <a:xfrm>
            <a:off x="0" y="0"/>
            <a:ext cx="9144000" cy="5143500"/>
          </a:xfrm>
          <a:prstGeom prst="rect">
            <a:avLst/>
          </a:prstGeom>
          <a:solidFill>
            <a:srgbClr val="5B517B"/>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t> </a:t>
            </a:r>
          </a:p>
        </p:txBody>
      </p:sp>
      <p:sp>
        <p:nvSpPr>
          <p:cNvPr id="5" name="Title 1">
            <a:extLst>
              <a:ext uri="{FF2B5EF4-FFF2-40B4-BE49-F238E27FC236}">
                <a16:creationId xmlns:a16="http://schemas.microsoft.com/office/drawing/2014/main" id="{EF644596-DE3B-0C40-AEC5-74979F429FA5}"/>
              </a:ext>
            </a:extLst>
          </p:cNvPr>
          <p:cNvSpPr txBox="1">
            <a:spLocks/>
          </p:cNvSpPr>
          <p:nvPr/>
        </p:nvSpPr>
        <p:spPr>
          <a:xfrm>
            <a:off x="0" y="1641283"/>
            <a:ext cx="9144000" cy="1596978"/>
          </a:xfrm>
          <a:prstGeom prst="rect">
            <a:avLst/>
          </a:prstGeom>
        </p:spPr>
        <p:txBody>
          <a:bodyPr vert="horz" lIns="91440" tIns="45720" rIns="91440" bIns="45720" rtlCol="0" anchor="t">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sz="5400" b="1" dirty="0">
                <a:solidFill>
                  <a:schemeClr val="bg1"/>
                </a:solidFill>
                <a:latin typeface="Tarzana Nar OT"/>
                <a:cs typeface="Tarzana Nar OT"/>
              </a:rPr>
              <a:t>There is never evidence for an idea that hasn’t been tried yet</a:t>
            </a:r>
            <a:endParaRPr lang="en-US" sz="4000" b="1" dirty="0">
              <a:solidFill>
                <a:schemeClr val="bg1"/>
              </a:solidFill>
              <a:latin typeface="Tarzana Nar OT"/>
              <a:cs typeface="Tarzana Nar OT"/>
            </a:endParaRPr>
          </a:p>
        </p:txBody>
      </p:sp>
    </p:spTree>
    <p:extLst>
      <p:ext uri="{BB962C8B-B14F-4D97-AF65-F5344CB8AC3E}">
        <p14:creationId xmlns:p14="http://schemas.microsoft.com/office/powerpoint/2010/main" val="164681652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2657</TotalTime>
  <Words>2022</Words>
  <Application>Microsoft Macintosh PowerPoint</Application>
  <PresentationFormat>On-screen Show (16:9)</PresentationFormat>
  <Paragraphs>229</Paragraphs>
  <Slides>30</Slides>
  <Notes>29</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30</vt:i4>
      </vt:variant>
    </vt:vector>
  </HeadingPairs>
  <TitlesOfParts>
    <vt:vector size="38" baseType="lpstr">
      <vt:lpstr>Arial</vt:lpstr>
      <vt:lpstr>Calibri</vt:lpstr>
      <vt:lpstr>Effra</vt:lpstr>
      <vt:lpstr>Helvetica Light</vt:lpstr>
      <vt:lpstr>Helvetica Neue Medium</vt:lpstr>
      <vt:lpstr>Tarzana Nar OT</vt:lpstr>
      <vt:lpstr>Tarzana Wide OT</vt:lpstr>
      <vt:lpstr>Office Theme</vt:lpstr>
      <vt:lpstr>Gathering &amp; analyzing outcomes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Thank you! </vt:lpstr>
    </vt:vector>
  </TitlesOfParts>
  <Company/>
  <LinksUpToDate>false</LinksUpToDate>
  <SharedDoc>false</SharedDoc>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Ione</dc:creator>
  <cp:lastModifiedBy>Michelle Miller</cp:lastModifiedBy>
  <cp:revision>146</cp:revision>
  <dcterms:created xsi:type="dcterms:W3CDTF">2018-05-03T07:28:28Z</dcterms:created>
  <dcterms:modified xsi:type="dcterms:W3CDTF">2018-12-12T03:47:14Z</dcterms:modified>
</cp:coreProperties>
</file>